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72" r:id="rId38"/>
    <p:sldId id="271" r:id="rId39"/>
    <p:sldId id="298" r:id="rId40"/>
    <p:sldId id="299" r:id="rId41"/>
    <p:sldId id="300" r:id="rId42"/>
    <p:sldId id="270" r:id="rId43"/>
    <p:sldId id="269" r:id="rId44"/>
    <p:sldId id="268" r:id="rId45"/>
    <p:sldId id="267" r:id="rId46"/>
    <p:sldId id="26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B1C08-B6C4-4599-B3ED-5126FAC687EB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CC688-9692-43DB-9C71-16CCDA552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600"/>
            </a:pPr>
            <a:r>
              <a:rPr lang="en-US" dirty="0" smtClean="0"/>
              <a:t>STEP 1: Time one student (12 numbers)</a:t>
            </a:r>
          </a:p>
          <a:p>
            <a:pPr>
              <a:defRPr sz="1600"/>
            </a:pPr>
            <a:r>
              <a:rPr lang="en-US" dirty="0" smtClean="0"/>
              <a:t>There’s fundamental limit to how fast he/she is going to be able to do this</a:t>
            </a:r>
          </a:p>
          <a:p>
            <a:pPr>
              <a:defRPr sz="1600"/>
            </a:pPr>
            <a:r>
              <a:rPr lang="en-US" dirty="0" smtClean="0"/>
              <a:t>Q. HOW CAN WE MAKE IT FASTER</a:t>
            </a:r>
          </a:p>
          <a:p>
            <a:pPr>
              <a:defRPr sz="1600"/>
            </a:pPr>
            <a:r>
              <a:rPr lang="en-US" dirty="0" smtClean="0"/>
              <a:t>STEP 2: Bring in a second student, but don’t let them talk (6 numbers each)</a:t>
            </a:r>
          </a:p>
          <a:p>
            <a:pPr>
              <a:defRPr sz="1600"/>
            </a:pPr>
            <a:r>
              <a:rPr lang="en-US" dirty="0" smtClean="0"/>
              <a:t>Q. WHAT WAS THE TIME?</a:t>
            </a:r>
          </a:p>
          <a:p>
            <a:pPr>
              <a:defRPr sz="1600"/>
            </a:pPr>
            <a:r>
              <a:rPr lang="en-US" dirty="0" smtClean="0"/>
              <a:t>STEP 3: Let them shout.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CC688-9692-43DB-9C71-16CCDA552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6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696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97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405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07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193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676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970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65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410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0725" indent="-276225" defTabSz="938213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9663" indent="-220663" defTabSz="938213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54163" indent="-220663" defTabSz="938213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98663" indent="-220663" defTabSz="938213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55863" indent="-220663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3063" indent="-220663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70263" indent="-220663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27463" indent="-220663" defTabSz="9382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179F34-5790-40C1-B88D-4E32684A87F0}" type="slidenum">
              <a:rPr lang="en-US" altLang="en-US" sz="1300" smtClean="0">
                <a:solidFill>
                  <a:srgbClr val="000000"/>
                </a:solidFill>
              </a:rPr>
              <a:pPr/>
              <a:t>40</a:t>
            </a:fld>
            <a:endParaRPr lang="en-US" altLang="en-US" sz="13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600"/>
            </a:pPr>
            <a:r>
              <a:rPr lang="en-US" dirty="0" smtClean="0"/>
              <a:t>uneven distribution of work  to students:</a:t>
            </a:r>
            <a:r>
              <a:rPr lang="en-US" baseline="0" dirty="0" smtClean="0"/>
              <a:t> A, B, C, D</a:t>
            </a:r>
            <a:endParaRPr lang="en-US" dirty="0" smtClean="0"/>
          </a:p>
          <a:p>
            <a:pPr>
              <a:defRPr sz="1600"/>
            </a:pPr>
            <a:r>
              <a:rPr lang="en-US" dirty="0" smtClean="0"/>
              <a:t>Improve by work stealing</a:t>
            </a:r>
          </a:p>
          <a:p>
            <a:pPr>
              <a:defRPr sz="1600"/>
            </a:pPr>
            <a:r>
              <a:rPr lang="en-US" dirty="0" smtClean="0"/>
              <a:t>or putting piles on the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CC688-9692-43DB-9C71-16CCDA552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800"/>
            </a:pPr>
            <a:r>
              <a:rPr lang="en-US" dirty="0" smtClean="0"/>
              <a:t>this is log scale, so it’s exponentially increasing</a:t>
            </a:r>
          </a:p>
          <a:p>
            <a:pPr>
              <a:defRPr sz="1800"/>
            </a:pPr>
            <a:r>
              <a:rPr lang="en-US" dirty="0" smtClean="0"/>
              <a:t>10x every four years, more than 3 doublings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CC688-9692-43DB-9C71-16CCDA552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1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84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04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0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43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4D8526-5B79-427D-875A-4C8CC32666A7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37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0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93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220134" y="1295400"/>
            <a:ext cx="11751733" cy="2501900"/>
            <a:chOff x="104" y="816"/>
            <a:chExt cx="5552" cy="1576"/>
          </a:xfrm>
        </p:grpSpPr>
        <p:sp>
          <p:nvSpPr>
            <p:cNvPr id="5" name="Rectangle 1027"/>
            <p:cNvSpPr>
              <a:spLocks noChangeArrowheads="1"/>
            </p:cNvSpPr>
            <p:nvPr/>
          </p:nvSpPr>
          <p:spPr bwMode="auto">
            <a:xfrm>
              <a:off x="104" y="920"/>
              <a:ext cx="5552" cy="147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6" name="AutoShape 1028"/>
            <p:cNvSpPr>
              <a:spLocks noChangeArrowheads="1"/>
            </p:cNvSpPr>
            <p:nvPr/>
          </p:nvSpPr>
          <p:spPr bwMode="auto">
            <a:xfrm rot="10800000" flipH="1">
              <a:off x="575" y="816"/>
              <a:ext cx="493" cy="432"/>
            </a:xfrm>
            <a:prstGeom prst="triangle">
              <a:avLst>
                <a:gd name="adj" fmla="val 49995"/>
              </a:avLst>
            </a:prstGeom>
            <a:solidFill>
              <a:schemeClr val="hlink"/>
            </a:solidFill>
            <a:ln>
              <a:noFill/>
            </a:ln>
            <a:effectLst>
              <a:outerShdw dist="155023" dir="2099521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3797" name="Rectangle 1029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133600"/>
            <a:ext cx="10363200" cy="1143000"/>
          </a:xfrm>
        </p:spPr>
        <p:txBody>
          <a:bodyPr/>
          <a:lstStyle>
            <a:lvl1pPr>
              <a:defRPr>
                <a:solidFill>
                  <a:srgbClr val="FF996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8" name="Rectangle 10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>
                <a:solidFill>
                  <a:srgbClr val="FFCC99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CC9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CC9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3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C99"/>
                </a:solidFill>
              </a:defRPr>
            </a:lvl1pPr>
          </a:lstStyle>
          <a:p>
            <a:pPr>
              <a:defRPr/>
            </a:pPr>
            <a:fld id="{6B654F6A-7B7F-492B-8A26-71004BD4C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24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B5198-0F59-41F3-8538-CBA13EC452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12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86BC5-C000-455C-AD67-21DB36FADCC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56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A9E0E-8808-434F-A9C3-7962AC41C1F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97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8FB6B-CB63-4702-9679-E5874B71C9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22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1A308-3395-4C57-A278-DF5089D551D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45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B750D-A6D3-4E3D-AF01-8B62F1A74AC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42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F2BBF-8E91-49BF-ABF2-AC9F0CD9DDC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07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CD8F1-FDFA-446E-8605-C353AC0C9F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97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A17F7-3105-4B71-8D21-B9B71E76760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3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79FC9-EA1E-479E-9BF6-AF2AA4BF6DE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8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4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7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4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1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3785-9787-4D79-904B-4D3F8C81911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40373-4676-4697-9623-29547924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220134" y="76200"/>
            <a:ext cx="11751733" cy="6629400"/>
            <a:chOff x="104" y="48"/>
            <a:chExt cx="5552" cy="4176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auto">
            <a:xfrm>
              <a:off x="104" y="152"/>
              <a:ext cx="5552" cy="377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AutoShape 4"/>
            <p:cNvSpPr>
              <a:spLocks noChangeArrowheads="1"/>
            </p:cNvSpPr>
            <p:nvPr/>
          </p:nvSpPr>
          <p:spPr bwMode="auto">
            <a:xfrm rot="10800000" flipH="1">
              <a:off x="4031" y="48"/>
              <a:ext cx="493" cy="432"/>
            </a:xfrm>
            <a:prstGeom prst="triangle">
              <a:avLst>
                <a:gd name="adj" fmla="val 49995"/>
              </a:avLst>
            </a:prstGeom>
            <a:solidFill>
              <a:schemeClr val="hlink"/>
            </a:solidFill>
            <a:ln>
              <a:noFill/>
            </a:ln>
            <a:effectLst>
              <a:outerShdw dist="155023" dir="2099521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AutoShape 5"/>
            <p:cNvSpPr>
              <a:spLocks noChangeArrowheads="1"/>
            </p:cNvSpPr>
            <p:nvPr/>
          </p:nvSpPr>
          <p:spPr bwMode="auto">
            <a:xfrm>
              <a:off x="1357" y="3792"/>
              <a:ext cx="493" cy="432"/>
            </a:xfrm>
            <a:prstGeom prst="triangle">
              <a:avLst>
                <a:gd name="adj" fmla="val 49995"/>
              </a:avLst>
            </a:prstGeom>
            <a:solidFill>
              <a:schemeClr val="hlink"/>
            </a:solidFill>
            <a:ln>
              <a:noFill/>
            </a:ln>
            <a:effectLst>
              <a:outerShdw dist="227185" dir="1593903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277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72ACC4E-56D6-4B8B-B2C0-5043097095C0}" type="slidenum">
              <a:rPr lang="en-US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51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Monotype Sorts" pitchFamily="-84" charset="2"/>
        <a:buChar char="u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-84" charset="2"/>
        <a:buChar char="t"/>
        <a:defRPr sz="3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3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shardware.com/gallery/4-91420,0101-91420-3532-14-15-0-jpg-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4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7"/>
          <p:cNvSpPr txBox="1">
            <a:spLocks/>
          </p:cNvSpPr>
          <p:nvPr/>
        </p:nvSpPr>
        <p:spPr>
          <a:xfrm>
            <a:off x="838200" y="393700"/>
            <a:ext cx="1052406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Class observations from demo 3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3" name="Shape 78"/>
          <p:cNvSpPr txBox="1">
            <a:spLocks/>
          </p:cNvSpPr>
          <p:nvPr/>
        </p:nvSpPr>
        <p:spPr>
          <a:xfrm>
            <a:off x="372532" y="1693334"/>
            <a:ext cx="11565468" cy="4047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5100" indent="-635000"/>
            <a:r>
              <a:rPr lang="en-US" sz="4000" dirty="0" smtClean="0"/>
              <a:t>This problem has a significant amount of communication compared to computation </a:t>
            </a:r>
          </a:p>
          <a:p>
            <a:pPr marL="800100" indent="0">
              <a:buNone/>
            </a:pPr>
            <a:endParaRPr lang="en-US" sz="4000" dirty="0" smtClean="0"/>
          </a:p>
          <a:p>
            <a:pPr marL="1435100" indent="-635000"/>
            <a:r>
              <a:rPr lang="en-US" sz="4000" dirty="0" smtClean="0"/>
              <a:t>Communication costs can dominate a parallel computation, </a:t>
            </a:r>
            <a:r>
              <a:rPr lang="en-US" sz="4000" u="sng" dirty="0" smtClean="0"/>
              <a:t>severely limiting</a:t>
            </a:r>
            <a:r>
              <a:rPr lang="en-US" sz="4000" dirty="0" smtClean="0"/>
              <a:t> speedup</a:t>
            </a:r>
          </a:p>
          <a:p>
            <a:pPr marL="1435100" indent="-635000"/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60254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6"/>
          <p:cNvSpPr txBox="1">
            <a:spLocks/>
          </p:cNvSpPr>
          <p:nvPr/>
        </p:nvSpPr>
        <p:spPr>
          <a:xfrm>
            <a:off x="355599" y="232834"/>
            <a:ext cx="11133667" cy="198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Course theme 1: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/>
            </a:pP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Designing and writing parallel programs ... </a:t>
            </a:r>
            <a:r>
              <a:rPr kumimoji="0" lang="en-US" sz="3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that scale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!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5" name="Shape 97"/>
          <p:cNvSpPr txBox="1">
            <a:spLocks/>
          </p:cNvSpPr>
          <p:nvPr/>
        </p:nvSpPr>
        <p:spPr>
          <a:xfrm>
            <a:off x="-127002" y="2218267"/>
            <a:ext cx="12098867" cy="3920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800100" marR="0" indent="-8001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435100" marR="0" lvl="0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Parallel thinking</a:t>
            </a:r>
          </a:p>
          <a:p>
            <a:pPr lvl="2">
              <a:buSzPct val="100000"/>
              <a:buFontTx/>
              <a:buAutoNum type="arabicPeriod"/>
              <a:defRPr sz="48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Decomposing work into parallel pieces</a:t>
            </a:r>
          </a:p>
          <a:p>
            <a:pPr lvl="2">
              <a:buSzPct val="100000"/>
              <a:buFontTx/>
              <a:buAutoNum type="arabicPeriod"/>
              <a:defRPr sz="48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Assigning work to processors</a:t>
            </a:r>
          </a:p>
          <a:p>
            <a:pPr lvl="2">
              <a:buSzPct val="100000"/>
              <a:buFontTx/>
              <a:buAutoNum type="arabicPeriod"/>
              <a:defRPr sz="48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Orchestrating communication/synchronization between the processors so that it does not limit speedup</a:t>
            </a:r>
          </a:p>
          <a:p>
            <a:pPr marL="1435100" marR="0" lvl="0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1435100" marR="0" lvl="0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Abstractions for performing the above tasks</a:t>
            </a:r>
          </a:p>
          <a:p>
            <a:pPr marL="2017485" marR="0" lvl="1" indent="-544285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48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Writing code in popular parallel programming languages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12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"/>
          <p:cNvSpPr txBox="1">
            <a:spLocks/>
          </p:cNvSpPr>
          <p:nvPr/>
        </p:nvSpPr>
        <p:spPr>
          <a:xfrm>
            <a:off x="355599" y="63504"/>
            <a:ext cx="4470401" cy="86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Course theme 2: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/>
            </a:pP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3" name="Shape 97"/>
          <p:cNvSpPr txBox="1">
            <a:spLocks/>
          </p:cNvSpPr>
          <p:nvPr/>
        </p:nvSpPr>
        <p:spPr>
          <a:xfrm>
            <a:off x="203200" y="2116675"/>
            <a:ext cx="11429998" cy="334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800100" marR="0" indent="-8001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sz="2800" dirty="0">
                <a:latin typeface="+mn-lt"/>
              </a:rPr>
              <a:t>Mechanisms used to implement abstractions </a:t>
            </a:r>
            <a:r>
              <a:rPr lang="en-US" sz="2800" dirty="0" smtClean="0">
                <a:latin typeface="+mn-lt"/>
              </a:rPr>
              <a:t>efficiently</a:t>
            </a:r>
          </a:p>
          <a:p>
            <a:pPr lvl="1"/>
            <a:r>
              <a:rPr lang="en-US" sz="2400" dirty="0" smtClean="0">
                <a:latin typeface="+mn-lt"/>
              </a:rPr>
              <a:t>Performance </a:t>
            </a:r>
            <a:r>
              <a:rPr lang="en-US" sz="2400" dirty="0">
                <a:latin typeface="+mn-lt"/>
              </a:rPr>
              <a:t>characteristics of </a:t>
            </a:r>
            <a:r>
              <a:rPr lang="en-US" sz="2400" dirty="0" smtClean="0">
                <a:latin typeface="+mn-lt"/>
              </a:rPr>
              <a:t>implementations</a:t>
            </a:r>
          </a:p>
          <a:p>
            <a:pPr lvl="1"/>
            <a:r>
              <a:rPr lang="en-US" sz="2400" dirty="0" smtClean="0">
                <a:latin typeface="+mn-lt"/>
              </a:rPr>
              <a:t>Design </a:t>
            </a:r>
            <a:r>
              <a:rPr lang="en-US" sz="2400" dirty="0">
                <a:latin typeface="+mn-lt"/>
              </a:rPr>
              <a:t>trade-offs: performance vs. convenience vs. cost </a:t>
            </a:r>
          </a:p>
          <a:p>
            <a:pPr marL="1435100" marR="0" lvl="0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1435100" marR="0" lvl="0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r>
              <a:rPr lang="en-US" sz="3200" kern="0" dirty="0" smtClean="0">
                <a:latin typeface="+mn-lt"/>
                <a:cs typeface="Helvetica"/>
              </a:rPr>
              <a:t>Why do I need to know about Hardware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1447800" lvl="1">
              <a:spcBef>
                <a:spcPts val="0"/>
              </a:spcBef>
              <a:defRPr sz="4600"/>
            </a:pPr>
            <a:r>
              <a:rPr lang="en-US" sz="2400" dirty="0"/>
              <a:t>Because the characteristics of the machine really matter</a:t>
            </a:r>
          </a:p>
          <a:p>
            <a:pPr marL="0" lvl="1" indent="812800">
              <a:buSzTx/>
              <a:buNone/>
              <a:defRPr sz="4600"/>
            </a:pPr>
            <a:r>
              <a:rPr lang="en-US" sz="2400" dirty="0"/>
              <a:t>(recall speed of communication issues in class demos)</a:t>
            </a:r>
          </a:p>
          <a:p>
            <a:pPr marL="1447800" lvl="1">
              <a:spcBef>
                <a:spcPts val="0"/>
              </a:spcBef>
              <a:defRPr sz="4600"/>
            </a:pPr>
            <a:r>
              <a:rPr lang="en-US" sz="2400" dirty="0"/>
              <a:t>Because you care about efficiency and performance</a:t>
            </a:r>
          </a:p>
          <a:p>
            <a:pPr marL="0" lvl="1" indent="812800">
              <a:buSzTx/>
              <a:buNone/>
              <a:defRPr sz="4600"/>
            </a:pPr>
            <a:r>
              <a:rPr lang="en-US" sz="2400" dirty="0"/>
              <a:t>(you are writing parallel programs after all)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5599" y="914404"/>
            <a:ext cx="855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Parallel computer hardware implementation: how parallel computers work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0612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6"/>
          <p:cNvSpPr txBox="1">
            <a:spLocks/>
          </p:cNvSpPr>
          <p:nvPr/>
        </p:nvSpPr>
        <p:spPr>
          <a:xfrm>
            <a:off x="397934" y="122767"/>
            <a:ext cx="9711267" cy="13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Course theme 3: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Thinking about efficiency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5" name="Shape 107"/>
          <p:cNvSpPr txBox="1">
            <a:spLocks/>
          </p:cNvSpPr>
          <p:nvPr/>
        </p:nvSpPr>
        <p:spPr>
          <a:xfrm>
            <a:off x="0" y="1642532"/>
            <a:ext cx="11904134" cy="474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800100" marR="0" indent="-8001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367064" marR="0" lvl="0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FAST  !=  EFFICIENT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1367064" marR="0" lvl="0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Just because your program runs faster on a parallel computer, it does not mean it is using the hardware efficiently</a:t>
            </a:r>
          </a:p>
          <a:p>
            <a:pPr marL="2040164" marR="0" lvl="1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Is 2x speedup on 10 processors a good result?</a:t>
            </a:r>
          </a:p>
          <a:p>
            <a:pPr marL="1367064" marR="0" lvl="0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000"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1367064" marR="0" lvl="0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Programmer’s perspective: make use of provided machine capabilities</a:t>
            </a:r>
          </a:p>
          <a:p>
            <a:pPr marL="1367064" marR="0" lvl="0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000"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1367064" marR="0" lvl="0" indent="-566964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0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Hardware designer’s perspective: choosing the right capabilities to put in system (performance/cost, cost = silicon area?, power?, etc.)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1791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8"/>
          <p:cNvSpPr txBox="1">
            <a:spLocks/>
          </p:cNvSpPr>
          <p:nvPr/>
        </p:nvSpPr>
        <p:spPr>
          <a:xfrm>
            <a:off x="2099734" y="2929466"/>
            <a:ext cx="7095066" cy="111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Why parallelism?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026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0"/>
          <p:cNvSpPr txBox="1">
            <a:spLocks/>
          </p:cNvSpPr>
          <p:nvPr/>
        </p:nvSpPr>
        <p:spPr>
          <a:xfrm>
            <a:off x="448733" y="116418"/>
            <a:ext cx="6934200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Why parallel processing?</a:t>
            </a:r>
            <a:endParaRPr lang="en-US" sz="4000" b="1" dirty="0"/>
          </a:p>
        </p:txBody>
      </p:sp>
      <p:sp>
        <p:nvSpPr>
          <p:cNvPr id="3" name="Shape 152"/>
          <p:cNvSpPr txBox="1">
            <a:spLocks/>
          </p:cNvSpPr>
          <p:nvPr/>
        </p:nvSpPr>
        <p:spPr>
          <a:xfrm>
            <a:off x="0" y="941917"/>
            <a:ext cx="11823700" cy="48196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4385" indent="-544285">
              <a:lnSpc>
                <a:spcPct val="80000"/>
              </a:lnSpc>
              <a:defRPr sz="4800"/>
            </a:pPr>
            <a:r>
              <a:rPr lang="en-US" sz="3200" b="1" dirty="0" smtClean="0"/>
              <a:t>The answer 10-15 years ago</a:t>
            </a:r>
          </a:p>
          <a:p>
            <a:pPr marL="1801585" lvl="1" indent="-544285">
              <a:lnSpc>
                <a:spcPct val="80000"/>
              </a:lnSpc>
              <a:defRPr sz="4800"/>
            </a:pPr>
            <a:r>
              <a:rPr lang="en-US" sz="2000" dirty="0" smtClean="0"/>
              <a:t>To </a:t>
            </a:r>
            <a:r>
              <a:rPr lang="en-US" sz="2000" dirty="0"/>
              <a:t>realize performance improvements that exceeded what CPU performance improvements could </a:t>
            </a:r>
            <a:r>
              <a:rPr lang="en-US" sz="2000" dirty="0" smtClean="0"/>
              <a:t>provide</a:t>
            </a:r>
          </a:p>
          <a:p>
            <a:pPr marL="1801585" lvl="1" indent="-544285">
              <a:lnSpc>
                <a:spcPct val="80000"/>
              </a:lnSpc>
              <a:defRPr sz="4800"/>
            </a:pPr>
            <a:r>
              <a:rPr lang="en-US" sz="2000" dirty="0" smtClean="0"/>
              <a:t>Because </a:t>
            </a:r>
            <a:r>
              <a:rPr lang="en-US" sz="2000" dirty="0"/>
              <a:t>if you just waited until next year, your application would run faster on a new </a:t>
            </a:r>
            <a:r>
              <a:rPr lang="en-US" sz="2000" dirty="0" smtClean="0"/>
              <a:t>CPU</a:t>
            </a:r>
          </a:p>
          <a:p>
            <a:pPr marL="1257300" lvl="1" indent="0">
              <a:lnSpc>
                <a:spcPct val="80000"/>
              </a:lnSpc>
              <a:buNone/>
              <a:defRPr sz="4800"/>
            </a:pPr>
            <a:endParaRPr lang="en-US" sz="2000" dirty="0"/>
          </a:p>
          <a:p>
            <a:pPr marL="1344385" indent="-544285">
              <a:spcBef>
                <a:spcPts val="400"/>
              </a:spcBef>
              <a:defRPr sz="4800"/>
            </a:pPr>
            <a:r>
              <a:rPr lang="en-US" sz="2400" b="1" dirty="0" smtClean="0"/>
              <a:t>Implication: working to parallelize your code was often not worth the time</a:t>
            </a:r>
          </a:p>
          <a:p>
            <a:pPr marL="1836057" lvl="1" indent="-362857">
              <a:defRPr sz="3200"/>
            </a:pPr>
            <a:r>
              <a:rPr lang="en-US" sz="2000" dirty="0" smtClean="0"/>
              <a:t>Software developer does nothing: CPU performance doubles ~ every 18 months. </a:t>
            </a:r>
            <a:endParaRPr lang="en-US" sz="2000" dirty="0"/>
          </a:p>
        </p:txBody>
      </p:sp>
      <p:pic>
        <p:nvPicPr>
          <p:cNvPr id="4" name="Screen Shot 2013-01-11 at 9.59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661" y="3505200"/>
            <a:ext cx="8853743" cy="291253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4"/>
          <p:cNvSpPr/>
          <p:nvPr/>
        </p:nvSpPr>
        <p:spPr>
          <a:xfrm>
            <a:off x="7021720" y="12217400"/>
            <a:ext cx="4330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Year</a:t>
            </a:r>
          </a:p>
        </p:txBody>
      </p:sp>
      <p:sp>
        <p:nvSpPr>
          <p:cNvPr id="6" name="Shape 155"/>
          <p:cNvSpPr/>
          <p:nvPr/>
        </p:nvSpPr>
        <p:spPr>
          <a:xfrm rot="16200000">
            <a:off x="-193147" y="4755007"/>
            <a:ext cx="33707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sz="1800" dirty="0"/>
              <a:t>Relative</a:t>
            </a:r>
            <a:r>
              <a:rPr dirty="0"/>
              <a:t> </a:t>
            </a:r>
            <a:r>
              <a:rPr sz="1800" dirty="0"/>
              <a:t>CPU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4133" y="64177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0"/>
          <p:cNvSpPr txBox="1">
            <a:spLocks/>
          </p:cNvSpPr>
          <p:nvPr/>
        </p:nvSpPr>
        <p:spPr>
          <a:xfrm>
            <a:off x="838200" y="393700"/>
            <a:ext cx="11099800" cy="248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Until 10 years ago: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 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two significant reasons for processor performance improvement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635000" y="2882900"/>
            <a:ext cx="8763000" cy="370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800100" marR="0" indent="-8001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1700"/>
              </a:spcBef>
              <a:spcAft>
                <a:spcPts val="0"/>
              </a:spcAft>
              <a:buClrTx/>
              <a:buSzPct val="171428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1. Increasing clock frequency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2700"/>
              </a:spcBef>
              <a:spcAft>
                <a:spcPts val="0"/>
              </a:spcAft>
              <a:buClrTx/>
              <a:buSzPct val="171428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2. Exploiting instruction level parallelism (superscalar execution)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0671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5"/>
          <p:cNvSpPr txBox="1">
            <a:spLocks/>
          </p:cNvSpPr>
          <p:nvPr/>
        </p:nvSpPr>
        <p:spPr>
          <a:xfrm>
            <a:off x="19049" y="114300"/>
            <a:ext cx="8826501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Instruction level parallelism (ILP)</a:t>
            </a:r>
            <a:endParaRPr lang="en-US" b="1" dirty="0">
              <a:latin typeface="+mn-lt"/>
            </a:endParaRPr>
          </a:p>
        </p:txBody>
      </p:sp>
      <p:sp>
        <p:nvSpPr>
          <p:cNvPr id="3" name="Shape 166"/>
          <p:cNvSpPr txBox="1">
            <a:spLocks/>
          </p:cNvSpPr>
          <p:nvPr/>
        </p:nvSpPr>
        <p:spPr>
          <a:xfrm>
            <a:off x="19048" y="1006491"/>
            <a:ext cx="9040285" cy="1270000"/>
          </a:xfrm>
          <a:prstGeom prst="rect">
            <a:avLst/>
          </a:prstGeom>
        </p:spPr>
        <p:txBody>
          <a:bodyPr/>
          <a:lstStyle>
            <a:lvl1pPr marL="1435100" indent="-635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Processors did in fact leverage parallel execution to make programs run faster, it was just invisible to the programmer</a:t>
            </a:r>
            <a:endParaRPr lang="en-US" b="1" dirty="0"/>
          </a:p>
        </p:txBody>
      </p:sp>
      <p:pic>
        <p:nvPicPr>
          <p:cNvPr id="4" name="Screen Shot 2013-01-11 at 10.30.50 PM.png"/>
          <p:cNvPicPr>
            <a:picLocks noChangeAspect="1"/>
          </p:cNvPicPr>
          <p:nvPr/>
        </p:nvPicPr>
        <p:blipFill>
          <a:blip r:embed="rId2">
            <a:extLst/>
          </a:blip>
          <a:srcRect r="18944"/>
          <a:stretch>
            <a:fillRect/>
          </a:stretch>
        </p:blipFill>
        <p:spPr>
          <a:xfrm>
            <a:off x="8297333" y="2124090"/>
            <a:ext cx="3742266" cy="447990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8"/>
          <p:cNvSpPr/>
          <p:nvPr/>
        </p:nvSpPr>
        <p:spPr>
          <a:xfrm>
            <a:off x="182033" y="2413000"/>
            <a:ext cx="7217834" cy="405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800100" indent="-800100" algn="l">
              <a:spcBef>
                <a:spcPts val="1400"/>
              </a:spcBef>
              <a:buSzPct val="120000"/>
              <a:buFont typeface="Lucida Grande"/>
              <a:buChar char="▪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/>
              <a:t>Instruction level parallelism (</a:t>
            </a:r>
            <a:r>
              <a:rPr sz="3200" dirty="0" smtClean="0"/>
              <a:t>ILP)</a:t>
            </a:r>
            <a:endParaRPr lang="en-US" sz="3200" dirty="0" smtClean="0"/>
          </a:p>
          <a:p>
            <a:pPr marL="1257300" lvl="1" indent="-800100">
              <a:spcBef>
                <a:spcPts val="1400"/>
              </a:spcBef>
              <a:buSzPct val="120000"/>
              <a:buFont typeface="Lucida Grande"/>
              <a:buChar char="▪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 smtClean="0"/>
              <a:t>Idea</a:t>
            </a:r>
            <a:r>
              <a:rPr sz="2400" dirty="0"/>
              <a:t>: Instructions are meant to be executed in program order.  BUT </a:t>
            </a:r>
            <a:r>
              <a:rPr sz="2400" u="sng" dirty="0"/>
              <a:t>independent</a:t>
            </a:r>
            <a:r>
              <a:rPr sz="2400" dirty="0"/>
              <a:t> instructions can be executed simultaneously by a processor without changing program </a:t>
            </a:r>
            <a:r>
              <a:rPr sz="2400" dirty="0" smtClean="0"/>
              <a:t>correctness</a:t>
            </a:r>
            <a:endParaRPr lang="en-US" sz="2400" dirty="0"/>
          </a:p>
          <a:p>
            <a:pPr marL="1257300" lvl="1" indent="-800100">
              <a:spcBef>
                <a:spcPts val="1400"/>
              </a:spcBef>
              <a:buSzPct val="120000"/>
              <a:buFont typeface="Lucida Grande"/>
              <a:buChar char="▪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sz="2400" u="sng" dirty="0" smtClean="0"/>
              <a:t>Superscalar </a:t>
            </a:r>
            <a:r>
              <a:rPr sz="2400" u="sng" dirty="0"/>
              <a:t>execution</a:t>
            </a:r>
            <a:r>
              <a:rPr sz="2400" dirty="0"/>
              <a:t>: processor detects independent instructions in an instruction sequence and executes them in parallel </a:t>
            </a:r>
          </a:p>
        </p:txBody>
      </p:sp>
    </p:spTree>
    <p:extLst>
      <p:ext uri="{BB962C8B-B14F-4D97-AF65-F5344CB8AC3E}">
        <p14:creationId xmlns:p14="http://schemas.microsoft.com/office/powerpoint/2010/main" val="28990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2"/>
          <p:cNvSpPr txBox="1">
            <a:spLocks/>
          </p:cNvSpPr>
          <p:nvPr/>
        </p:nvSpPr>
        <p:spPr>
          <a:xfrm>
            <a:off x="457750" y="170185"/>
            <a:ext cx="4054437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ILP example</a:t>
            </a:r>
            <a:endParaRPr lang="en-US" b="1" dirty="0">
              <a:latin typeface="+mn-lt"/>
            </a:endParaRPr>
          </a:p>
        </p:txBody>
      </p:sp>
      <p:sp>
        <p:nvSpPr>
          <p:cNvPr id="3" name="Shape 173"/>
          <p:cNvSpPr/>
          <p:nvPr/>
        </p:nvSpPr>
        <p:spPr>
          <a:xfrm>
            <a:off x="1009508" y="836015"/>
            <a:ext cx="1068493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sz="6000" dirty="0">
                <a:latin typeface="+mn-lt"/>
              </a:rPr>
              <a:t>a = (x*x + y*y + z*z)</a:t>
            </a:r>
          </a:p>
        </p:txBody>
      </p:sp>
      <p:grpSp>
        <p:nvGrpSpPr>
          <p:cNvPr id="4" name="Group 212"/>
          <p:cNvGrpSpPr/>
          <p:nvPr/>
        </p:nvGrpSpPr>
        <p:grpSpPr>
          <a:xfrm>
            <a:off x="714438" y="2370667"/>
            <a:ext cx="8311029" cy="3945466"/>
            <a:chOff x="0" y="0"/>
            <a:chExt cx="16852900" cy="8382000"/>
          </a:xfrm>
        </p:grpSpPr>
        <p:sp>
          <p:nvSpPr>
            <p:cNvPr id="5" name="Shape 174"/>
            <p:cNvSpPr/>
            <p:nvPr/>
          </p:nvSpPr>
          <p:spPr>
            <a:xfrm>
              <a:off x="0" y="5562600"/>
              <a:ext cx="16852900" cy="12700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175"/>
            <p:cNvSpPr/>
            <p:nvPr/>
          </p:nvSpPr>
          <p:spPr>
            <a:xfrm>
              <a:off x="0" y="939800"/>
              <a:ext cx="16852900" cy="12700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176"/>
            <p:cNvSpPr/>
            <p:nvPr/>
          </p:nvSpPr>
          <p:spPr>
            <a:xfrm>
              <a:off x="0" y="3251200"/>
              <a:ext cx="16852900" cy="12700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77"/>
            <p:cNvSpPr/>
            <p:nvPr/>
          </p:nvSpPr>
          <p:spPr>
            <a:xfrm>
              <a:off x="3187700" y="0"/>
              <a:ext cx="9144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" name="Shape 178"/>
            <p:cNvSpPr/>
            <p:nvPr/>
          </p:nvSpPr>
          <p:spPr>
            <a:xfrm>
              <a:off x="6286500" y="3492500"/>
              <a:ext cx="787400" cy="736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0" name="Shape 179"/>
            <p:cNvSpPr/>
            <p:nvPr/>
          </p:nvSpPr>
          <p:spPr>
            <a:xfrm>
              <a:off x="8661400" y="7670800"/>
              <a:ext cx="6985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1" name="Shape 180"/>
            <p:cNvSpPr/>
            <p:nvPr/>
          </p:nvSpPr>
          <p:spPr>
            <a:xfrm>
              <a:off x="8623300" y="5918200"/>
              <a:ext cx="787400" cy="736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2" name="Shape 181"/>
            <p:cNvSpPr/>
            <p:nvPr/>
          </p:nvSpPr>
          <p:spPr>
            <a:xfrm flipH="1" flipV="1">
              <a:off x="4636037" y="2098468"/>
              <a:ext cx="1746290" cy="12550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3" name="Shape 182"/>
            <p:cNvSpPr/>
            <p:nvPr/>
          </p:nvSpPr>
          <p:spPr>
            <a:xfrm flipH="1" flipV="1">
              <a:off x="6702347" y="4329447"/>
              <a:ext cx="1851415" cy="155137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" name="Shape 183"/>
            <p:cNvSpPr/>
            <p:nvPr/>
          </p:nvSpPr>
          <p:spPr>
            <a:xfrm flipV="1">
              <a:off x="9479069" y="2164903"/>
              <a:ext cx="3087620" cy="369108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" name="Shape 184"/>
            <p:cNvSpPr/>
            <p:nvPr/>
          </p:nvSpPr>
          <p:spPr>
            <a:xfrm flipV="1">
              <a:off x="7020340" y="2092126"/>
              <a:ext cx="1642461" cy="127443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6" name="Shape 185"/>
            <p:cNvSpPr/>
            <p:nvPr/>
          </p:nvSpPr>
          <p:spPr>
            <a:xfrm flipV="1">
              <a:off x="9029700" y="6781800"/>
              <a:ext cx="0" cy="101022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7" name="Shape 186"/>
            <p:cNvSpPr/>
            <p:nvPr/>
          </p:nvSpPr>
          <p:spPr>
            <a:xfrm>
              <a:off x="190499" y="1111609"/>
              <a:ext cx="2114676" cy="1002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800" b="1">
                  <a:solidFill>
                    <a:srgbClr val="FF401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400" dirty="0">
                  <a:latin typeface="+mn-lt"/>
                </a:rPr>
                <a:t>ILP = 3</a:t>
              </a:r>
            </a:p>
          </p:txBody>
        </p:sp>
        <p:sp>
          <p:nvSpPr>
            <p:cNvPr id="18" name="Shape 187"/>
            <p:cNvSpPr/>
            <p:nvPr/>
          </p:nvSpPr>
          <p:spPr>
            <a:xfrm>
              <a:off x="396935" y="3696057"/>
              <a:ext cx="2337196" cy="1002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800" b="1">
                  <a:solidFill>
                    <a:srgbClr val="FF401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400" dirty="0">
                  <a:latin typeface="+mn-lt"/>
                </a:rPr>
                <a:t>ILP = 1</a:t>
              </a:r>
            </a:p>
          </p:txBody>
        </p:sp>
        <p:sp>
          <p:nvSpPr>
            <p:cNvPr id="19" name="Shape 188"/>
            <p:cNvSpPr/>
            <p:nvPr/>
          </p:nvSpPr>
          <p:spPr>
            <a:xfrm>
              <a:off x="190499" y="5734408"/>
              <a:ext cx="2225638" cy="1002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800" b="1">
                  <a:solidFill>
                    <a:srgbClr val="FF401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400" dirty="0">
                  <a:latin typeface="+mn-lt"/>
                </a:rPr>
                <a:t>ILP = 1</a:t>
              </a:r>
            </a:p>
          </p:txBody>
        </p:sp>
        <p:sp>
          <p:nvSpPr>
            <p:cNvPr id="20" name="Shape 189"/>
            <p:cNvSpPr/>
            <p:nvPr/>
          </p:nvSpPr>
          <p:spPr>
            <a:xfrm>
              <a:off x="5219700" y="0"/>
              <a:ext cx="9144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x</a:t>
              </a:r>
            </a:p>
          </p:txBody>
        </p:sp>
        <p:grpSp>
          <p:nvGrpSpPr>
            <p:cNvPr id="21" name="Group 195"/>
            <p:cNvGrpSpPr/>
            <p:nvPr/>
          </p:nvGrpSpPr>
          <p:grpSpPr>
            <a:xfrm>
              <a:off x="3688607" y="711200"/>
              <a:ext cx="1910683" cy="1346200"/>
              <a:chOff x="0" y="0"/>
              <a:chExt cx="1910682" cy="1346200"/>
            </a:xfrm>
          </p:grpSpPr>
          <p:grpSp>
            <p:nvGrpSpPr>
              <p:cNvPr id="38" name="Group 192"/>
              <p:cNvGrpSpPr/>
              <p:nvPr/>
            </p:nvGrpSpPr>
            <p:grpSpPr>
              <a:xfrm>
                <a:off x="515092" y="558800"/>
                <a:ext cx="914401" cy="787400"/>
                <a:chOff x="0" y="0"/>
                <a:chExt cx="914400" cy="787400"/>
              </a:xfrm>
            </p:grpSpPr>
            <p:sp>
              <p:nvSpPr>
                <p:cNvPr id="41" name="Shape 190"/>
                <p:cNvSpPr/>
                <p:nvPr/>
              </p:nvSpPr>
              <p:spPr>
                <a:xfrm>
                  <a:off x="0" y="76200"/>
                  <a:ext cx="914400" cy="711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200" b="1">
                      <a:latin typeface="Courier New"/>
                      <a:ea typeface="Courier New"/>
                      <a:cs typeface="Courier New"/>
                      <a:sym typeface="Courier New"/>
                    </a:defRPr>
                  </a:lvl1pPr>
                </a:lstStyle>
                <a:p>
                  <a:r>
                    <a:t>*</a:t>
                  </a:r>
                </a:p>
              </p:txBody>
            </p:sp>
            <p:sp>
              <p:nvSpPr>
                <p:cNvPr id="42" name="Shape 191"/>
                <p:cNvSpPr/>
                <p:nvPr/>
              </p:nvSpPr>
              <p:spPr>
                <a:xfrm>
                  <a:off x="88900" y="0"/>
                  <a:ext cx="736600" cy="736600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9" name="Shape 193"/>
              <p:cNvSpPr/>
              <p:nvPr/>
            </p:nvSpPr>
            <p:spPr>
              <a:xfrm flipH="1" flipV="1">
                <a:off x="0" y="0"/>
                <a:ext cx="538214" cy="520419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" name="Shape 194"/>
              <p:cNvSpPr/>
              <p:nvPr/>
            </p:nvSpPr>
            <p:spPr>
              <a:xfrm flipV="1">
                <a:off x="1370805" y="18979"/>
                <a:ext cx="539878" cy="501440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22" name="Shape 196"/>
            <p:cNvSpPr/>
            <p:nvPr/>
          </p:nvSpPr>
          <p:spPr>
            <a:xfrm>
              <a:off x="7251700" y="0"/>
              <a:ext cx="9144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23" name="Shape 197"/>
            <p:cNvSpPr/>
            <p:nvPr/>
          </p:nvSpPr>
          <p:spPr>
            <a:xfrm>
              <a:off x="9283700" y="0"/>
              <a:ext cx="9144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y</a:t>
              </a:r>
            </a:p>
          </p:txBody>
        </p:sp>
        <p:grpSp>
          <p:nvGrpSpPr>
            <p:cNvPr id="24" name="Group 203"/>
            <p:cNvGrpSpPr/>
            <p:nvPr/>
          </p:nvGrpSpPr>
          <p:grpSpPr>
            <a:xfrm>
              <a:off x="7747000" y="711200"/>
              <a:ext cx="1911477" cy="1346200"/>
              <a:chOff x="0" y="0"/>
              <a:chExt cx="1911476" cy="1346200"/>
            </a:xfrm>
          </p:grpSpPr>
          <p:grpSp>
            <p:nvGrpSpPr>
              <p:cNvPr id="33" name="Group 200"/>
              <p:cNvGrpSpPr/>
              <p:nvPr/>
            </p:nvGrpSpPr>
            <p:grpSpPr>
              <a:xfrm>
                <a:off x="520700" y="558800"/>
                <a:ext cx="914400" cy="787400"/>
                <a:chOff x="0" y="0"/>
                <a:chExt cx="914400" cy="787400"/>
              </a:xfrm>
            </p:grpSpPr>
            <p:sp>
              <p:nvSpPr>
                <p:cNvPr id="36" name="Shape 198"/>
                <p:cNvSpPr/>
                <p:nvPr/>
              </p:nvSpPr>
              <p:spPr>
                <a:xfrm>
                  <a:off x="0" y="76200"/>
                  <a:ext cx="914400" cy="711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200" b="1">
                      <a:latin typeface="Courier New"/>
                      <a:ea typeface="Courier New"/>
                      <a:cs typeface="Courier New"/>
                      <a:sym typeface="Courier New"/>
                    </a:defRPr>
                  </a:lvl1pPr>
                </a:lstStyle>
                <a:p>
                  <a:r>
                    <a:t>*</a:t>
                  </a:r>
                </a:p>
              </p:txBody>
            </p:sp>
            <p:sp>
              <p:nvSpPr>
                <p:cNvPr id="37" name="Shape 199"/>
                <p:cNvSpPr/>
                <p:nvPr/>
              </p:nvSpPr>
              <p:spPr>
                <a:xfrm>
                  <a:off x="88900" y="0"/>
                  <a:ext cx="736600" cy="736600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4" name="Shape 201"/>
              <p:cNvSpPr/>
              <p:nvPr/>
            </p:nvSpPr>
            <p:spPr>
              <a:xfrm flipH="1" flipV="1">
                <a:off x="0" y="0"/>
                <a:ext cx="538214" cy="520419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5" name="Shape 202"/>
              <p:cNvSpPr/>
              <p:nvPr/>
            </p:nvSpPr>
            <p:spPr>
              <a:xfrm flipV="1">
                <a:off x="1371600" y="12700"/>
                <a:ext cx="539877" cy="501439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25" name="Shape 204"/>
            <p:cNvSpPr/>
            <p:nvPr/>
          </p:nvSpPr>
          <p:spPr>
            <a:xfrm>
              <a:off x="11150600" y="0"/>
              <a:ext cx="9144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z</a:t>
              </a:r>
            </a:p>
          </p:txBody>
        </p:sp>
        <p:sp>
          <p:nvSpPr>
            <p:cNvPr id="26" name="Shape 205"/>
            <p:cNvSpPr/>
            <p:nvPr/>
          </p:nvSpPr>
          <p:spPr>
            <a:xfrm>
              <a:off x="13182600" y="0"/>
              <a:ext cx="9144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z</a:t>
              </a:r>
            </a:p>
          </p:txBody>
        </p:sp>
        <p:grpSp>
          <p:nvGrpSpPr>
            <p:cNvPr id="27" name="Group 211"/>
            <p:cNvGrpSpPr/>
            <p:nvPr/>
          </p:nvGrpSpPr>
          <p:grpSpPr>
            <a:xfrm>
              <a:off x="11645900" y="711200"/>
              <a:ext cx="1911477" cy="1346200"/>
              <a:chOff x="0" y="0"/>
              <a:chExt cx="1911476" cy="1346200"/>
            </a:xfrm>
          </p:grpSpPr>
          <p:grpSp>
            <p:nvGrpSpPr>
              <p:cNvPr id="28" name="Group 208"/>
              <p:cNvGrpSpPr/>
              <p:nvPr/>
            </p:nvGrpSpPr>
            <p:grpSpPr>
              <a:xfrm>
                <a:off x="520700" y="558800"/>
                <a:ext cx="914400" cy="787400"/>
                <a:chOff x="0" y="0"/>
                <a:chExt cx="914400" cy="787400"/>
              </a:xfrm>
            </p:grpSpPr>
            <p:sp>
              <p:nvSpPr>
                <p:cNvPr id="31" name="Shape 206"/>
                <p:cNvSpPr/>
                <p:nvPr/>
              </p:nvSpPr>
              <p:spPr>
                <a:xfrm>
                  <a:off x="0" y="76200"/>
                  <a:ext cx="914400" cy="711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200" b="1">
                      <a:latin typeface="Courier New"/>
                      <a:ea typeface="Courier New"/>
                      <a:cs typeface="Courier New"/>
                      <a:sym typeface="Courier New"/>
                    </a:defRPr>
                  </a:lvl1pPr>
                </a:lstStyle>
                <a:p>
                  <a:r>
                    <a:t>*</a:t>
                  </a:r>
                </a:p>
              </p:txBody>
            </p:sp>
            <p:sp>
              <p:nvSpPr>
                <p:cNvPr id="32" name="Shape 207"/>
                <p:cNvSpPr/>
                <p:nvPr/>
              </p:nvSpPr>
              <p:spPr>
                <a:xfrm>
                  <a:off x="88900" y="0"/>
                  <a:ext cx="736600" cy="736600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29" name="Shape 209"/>
              <p:cNvSpPr/>
              <p:nvPr/>
            </p:nvSpPr>
            <p:spPr>
              <a:xfrm flipH="1" flipV="1">
                <a:off x="0" y="0"/>
                <a:ext cx="538214" cy="520419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Shape 210"/>
              <p:cNvSpPr/>
              <p:nvPr/>
            </p:nvSpPr>
            <p:spPr>
              <a:xfrm flipV="1">
                <a:off x="1371600" y="12700"/>
                <a:ext cx="539877" cy="501439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43" name="Shape 213"/>
          <p:cNvSpPr/>
          <p:nvPr/>
        </p:nvSpPr>
        <p:spPr>
          <a:xfrm>
            <a:off x="714438" y="2103154"/>
            <a:ext cx="10722637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5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7"/>
          <p:cNvSpPr txBox="1">
            <a:spLocks/>
          </p:cNvSpPr>
          <p:nvPr/>
        </p:nvSpPr>
        <p:spPr>
          <a:xfrm>
            <a:off x="220134" y="139705"/>
            <a:ext cx="10041466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+mn-lt"/>
              </a:rPr>
              <a:t>Diminishing returns of superscalar execution</a:t>
            </a:r>
            <a:endParaRPr lang="en-US" sz="4000" b="1" dirty="0">
              <a:latin typeface="+mn-lt"/>
            </a:endParaRPr>
          </a:p>
        </p:txBody>
      </p:sp>
      <p:sp>
        <p:nvSpPr>
          <p:cNvPr id="7" name="Shape 222"/>
          <p:cNvSpPr/>
          <p:nvPr/>
        </p:nvSpPr>
        <p:spPr>
          <a:xfrm>
            <a:off x="364067" y="1029808"/>
            <a:ext cx="1111673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2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2400" dirty="0"/>
              <a:t>Most available ILP exploited by processor capable of issuing four instructions per </a:t>
            </a:r>
            <a:r>
              <a:rPr sz="2400" dirty="0" smtClean="0"/>
              <a:t>clock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8" name="Shape 224"/>
          <p:cNvSpPr/>
          <p:nvPr/>
        </p:nvSpPr>
        <p:spPr>
          <a:xfrm>
            <a:off x="2730500" y="1106777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225"/>
          <p:cNvSpPr/>
          <p:nvPr/>
        </p:nvSpPr>
        <p:spPr>
          <a:xfrm>
            <a:off x="35560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226"/>
          <p:cNvSpPr/>
          <p:nvPr/>
        </p:nvSpPr>
        <p:spPr>
          <a:xfrm>
            <a:off x="45466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227"/>
          <p:cNvSpPr/>
          <p:nvPr/>
        </p:nvSpPr>
        <p:spPr>
          <a:xfrm>
            <a:off x="55372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65278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75184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" name="Shape 230"/>
          <p:cNvSpPr/>
          <p:nvPr/>
        </p:nvSpPr>
        <p:spPr>
          <a:xfrm>
            <a:off x="85090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5" name="Shape 231"/>
          <p:cNvSpPr/>
          <p:nvPr/>
        </p:nvSpPr>
        <p:spPr>
          <a:xfrm>
            <a:off x="94996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" name="Shape 232"/>
          <p:cNvSpPr/>
          <p:nvPr/>
        </p:nvSpPr>
        <p:spPr>
          <a:xfrm>
            <a:off x="104902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" name="Shape 233"/>
          <p:cNvSpPr/>
          <p:nvPr/>
        </p:nvSpPr>
        <p:spPr>
          <a:xfrm>
            <a:off x="114808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Shape 234"/>
          <p:cNvSpPr/>
          <p:nvPr/>
        </p:nvSpPr>
        <p:spPr>
          <a:xfrm>
            <a:off x="124714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" name="Shape 235"/>
          <p:cNvSpPr/>
          <p:nvPr/>
        </p:nvSpPr>
        <p:spPr>
          <a:xfrm>
            <a:off x="134620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Shape 236"/>
          <p:cNvSpPr/>
          <p:nvPr/>
        </p:nvSpPr>
        <p:spPr>
          <a:xfrm>
            <a:off x="14452600" y="11074400"/>
            <a:ext cx="0" cy="2479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6" y="1501732"/>
            <a:ext cx="8238067" cy="52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6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"/>
          <p:cNvSpPr txBox="1">
            <a:spLocks/>
          </p:cNvSpPr>
          <p:nvPr/>
        </p:nvSpPr>
        <p:spPr>
          <a:xfrm>
            <a:off x="4318391" y="193040"/>
            <a:ext cx="3513337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Lecture 1: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Shape 35"/>
          <p:cNvSpPr txBox="1">
            <a:spLocks/>
          </p:cNvSpPr>
          <p:nvPr/>
        </p:nvSpPr>
        <p:spPr>
          <a:xfrm>
            <a:off x="1755140" y="1145540"/>
            <a:ext cx="8994140" cy="108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Why Parallelism?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5140" y="4023360"/>
            <a:ext cx="7985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Parallel and Distributed Computing</a:t>
            </a:r>
          </a:p>
          <a:p>
            <a:pPr algn="ctr"/>
            <a:r>
              <a:rPr lang="en-US" sz="3600" dirty="0" smtClean="0"/>
              <a:t>Rutgers ECE 451-566, Fall </a:t>
            </a:r>
            <a:r>
              <a:rPr lang="en-US" sz="3600" dirty="0" smtClean="0"/>
              <a:t>2021</a:t>
            </a:r>
            <a:endParaRPr lang="en-US" sz="3600" dirty="0" smtClean="0"/>
          </a:p>
          <a:p>
            <a:pPr algn="ctr"/>
            <a:r>
              <a:rPr lang="en-US" sz="3600" dirty="0" smtClean="0"/>
              <a:t>Maria </a:t>
            </a:r>
            <a:r>
              <a:rPr lang="en-US" sz="3600" dirty="0" err="1" smtClean="0"/>
              <a:t>Striki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4544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82267"/>
            <a:ext cx="662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Credit: “The free Lunch is Over”, Herb Sutter, </a:t>
            </a:r>
            <a:r>
              <a:rPr lang="en-US" dirty="0" err="1" smtClean="0"/>
              <a:t>Dr</a:t>
            </a:r>
            <a:r>
              <a:rPr lang="en-US" dirty="0" smtClean="0"/>
              <a:t> Dobbs, 2005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20" y="1025262"/>
            <a:ext cx="10553091" cy="5078408"/>
          </a:xfrm>
          <a:prstGeom prst="rect">
            <a:avLst/>
          </a:prstGeom>
        </p:spPr>
      </p:pic>
      <p:sp>
        <p:nvSpPr>
          <p:cNvPr id="7" name="Shape 240"/>
          <p:cNvSpPr txBox="1">
            <a:spLocks/>
          </p:cNvSpPr>
          <p:nvPr/>
        </p:nvSpPr>
        <p:spPr>
          <a:xfrm>
            <a:off x="526744" y="0"/>
            <a:ext cx="1098126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ILP tapped out + end of frequency scaling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9916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3"/>
          <p:cNvSpPr txBox="1">
            <a:spLocks/>
          </p:cNvSpPr>
          <p:nvPr/>
        </p:nvSpPr>
        <p:spPr>
          <a:xfrm>
            <a:off x="372525" y="119454"/>
            <a:ext cx="5088467" cy="72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The “power wall”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5" y="1041860"/>
            <a:ext cx="8674122" cy="2182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25" y="3224417"/>
            <a:ext cx="5503342" cy="3057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526" y="6451600"/>
            <a:ext cx="494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Intel, NVIDIA, Wikipedia, Top500.org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33" y="2675467"/>
            <a:ext cx="3709900" cy="41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3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9"/>
          <p:cNvSpPr txBox="1">
            <a:spLocks/>
          </p:cNvSpPr>
          <p:nvPr/>
        </p:nvSpPr>
        <p:spPr>
          <a:xfrm>
            <a:off x="203200" y="0"/>
            <a:ext cx="968586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Core voltage increases with frequency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733" y="880534"/>
            <a:ext cx="243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Pentium M CPU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2" y="1714867"/>
            <a:ext cx="8161867" cy="4262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" y="6165468"/>
            <a:ext cx="228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Credit: Intel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35052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113667" name="Rectangle 4"/>
          <p:cNvSpPr>
            <a:spLocks noChangeArrowheads="1"/>
          </p:cNvSpPr>
          <p:nvPr/>
        </p:nvSpPr>
        <p:spPr bwMode="auto">
          <a:xfrm>
            <a:off x="364067" y="338667"/>
            <a:ext cx="75902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+mn-lt"/>
                <a:cs typeface="Arial" panose="020B0604020202020204" pitchFamily="34" charset="0"/>
              </a:rPr>
              <a:t>CPU Power (and the “Power Wall”)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533400" y="1312334"/>
            <a:ext cx="8534400" cy="266699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u"/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We know that P=V x I (watts)</a:t>
            </a:r>
          </a:p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u"/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The CPU voltage V is the DC voltage supplied to the CPU. </a:t>
            </a:r>
          </a:p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u"/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The amount of power a CPU uses, and thus the amount of heat it dissipates, is the product of the voltage applied to the CPU and the current it draws. </a:t>
            </a:r>
          </a:p>
        </p:txBody>
      </p:sp>
    </p:spTree>
    <p:extLst>
      <p:ext uri="{BB962C8B-B14F-4D97-AF65-F5344CB8AC3E}">
        <p14:creationId xmlns:p14="http://schemas.microsoft.com/office/powerpoint/2010/main" val="1851914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35052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114691" name="Rectangle 4"/>
          <p:cNvSpPr>
            <a:spLocks noChangeArrowheads="1"/>
          </p:cNvSpPr>
          <p:nvPr/>
        </p:nvSpPr>
        <p:spPr bwMode="auto">
          <a:xfrm>
            <a:off x="304827" y="216413"/>
            <a:ext cx="27717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dirty="0">
                <a:latin typeface="+mn-lt"/>
                <a:cs typeface="Arial" panose="020B0604020202020204" pitchFamily="34" charset="0"/>
              </a:rPr>
              <a:t>CPU Power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505354" y="1002787"/>
            <a:ext cx="7775045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u"/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In modern CPUs made using CMOS technology, the current is almost </a:t>
            </a:r>
            <a:r>
              <a:rPr lang="en-US" sz="2400" i="1" kern="0" dirty="0">
                <a:latin typeface="Arial" pitchFamily="34" charset="0"/>
                <a:cs typeface="Arial" pitchFamily="34" charset="0"/>
              </a:rPr>
              <a:t>proportional to the clock speed</a:t>
            </a:r>
            <a:endParaRPr lang="en-US" sz="2400" kern="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u"/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CPU drawing almost no current between clock ticks. </a:t>
            </a:r>
          </a:p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u"/>
              <a:defRPr/>
            </a:pPr>
            <a:r>
              <a:rPr lang="en-US" sz="2400" i="1" kern="0" dirty="0">
                <a:latin typeface="Arial" pitchFamily="34" charset="0"/>
                <a:cs typeface="Arial" pitchFamily="34" charset="0"/>
              </a:rPr>
              <a:t>Almost</a:t>
            </a:r>
            <a:r>
              <a:rPr lang="en-US" sz="2400" kern="0" dirty="0">
                <a:latin typeface="Arial" pitchFamily="34" charset="0"/>
                <a:cs typeface="Arial" pitchFamily="34" charset="0"/>
              </a:rPr>
              <a:t> because there</a:t>
            </a:r>
          </a:p>
          <a:p>
            <a:pPr marL="342900" indent="-342900">
              <a:lnSpc>
                <a:spcPct val="114000"/>
              </a:lnSpc>
              <a:spcBef>
                <a:spcPct val="20000"/>
              </a:spcBef>
              <a:buClr>
                <a:schemeClr val="accent1"/>
              </a:buClr>
              <a:buSzPct val="75000"/>
              <a:defRPr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still are leakage currents</a:t>
            </a:r>
          </a:p>
        </p:txBody>
      </p:sp>
      <p:pic>
        <p:nvPicPr>
          <p:cNvPr id="114693" name="Picture 4" descr="http://media.bestofmicro.com/What-makes-Penryn-especially-interesting-is-the-introduction-of-a-heavily-modified-transistor-technology-This-is-a-simplified-layout-of-a-standard-transistor-as-it-was-used-for-the-past-40-years-Starting-on-the-top-there-is-the-gate-electrode-as-conductin,J-G-91420-1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7" y="3250687"/>
            <a:ext cx="4060825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85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245535" y="33871"/>
            <a:ext cx="9745133" cy="681725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defRPr/>
            </a:pPr>
            <a:r>
              <a:rPr lang="en-US" sz="4400" b="1" dirty="0"/>
              <a:t>CPU Power - the Heat Issue</a:t>
            </a:r>
          </a:p>
          <a:p>
            <a:pPr>
              <a:spcBef>
                <a:spcPct val="50000"/>
              </a:spcBef>
              <a:buClr>
                <a:schemeClr val="hlink"/>
              </a:buClr>
              <a:defRPr/>
            </a:pPr>
            <a:endParaRPr lang="en-US" sz="1000" dirty="0">
              <a:solidFill>
                <a:schemeClr val="hlink"/>
              </a:solidFill>
              <a:latin typeface="Arial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dirty="0">
                <a:latin typeface="Arial" charset="0"/>
              </a:rPr>
              <a:t> </a:t>
            </a:r>
            <a:r>
              <a:rPr lang="en-US" sz="2400" b="1" dirty="0"/>
              <a:t>We know that CPU clock frequency increase reduces CPU time thus improves performance </a:t>
            </a: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sz="2400" b="1" dirty="0"/>
              <a:t>So let’s make clocks even faster </a:t>
            </a:r>
            <a:r>
              <a:rPr lang="en-US" sz="2400" b="1" dirty="0" smtClean="0"/>
              <a:t>…</a:t>
            </a: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endParaRPr lang="en-US" dirty="0">
              <a:latin typeface="Arial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endParaRPr lang="en-US" sz="1200" dirty="0">
              <a:latin typeface="Arial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dirty="0">
                <a:latin typeface="Arial" charset="0"/>
              </a:rPr>
              <a:t> </a:t>
            </a:r>
            <a:r>
              <a:rPr lang="en-US" sz="2400" b="1" dirty="0"/>
              <a:t>BUT Power consumption and power loss are correlated with the clock frequency </a:t>
            </a:r>
            <a:r>
              <a:rPr lang="en-US" sz="2400" b="1" dirty="0" smtClean="0"/>
              <a:t>because:</a:t>
            </a:r>
            <a:endParaRPr lang="en-US" sz="2400" b="1" dirty="0"/>
          </a:p>
          <a:p>
            <a:pPr>
              <a:buClr>
                <a:schemeClr val="hlink"/>
              </a:buClr>
              <a:defRPr/>
            </a:pPr>
            <a:endParaRPr lang="en-US" sz="1200" dirty="0">
              <a:latin typeface="Arial" charset="0"/>
            </a:endParaRPr>
          </a:p>
          <a:p>
            <a:pPr>
              <a:buClr>
                <a:schemeClr val="hlink"/>
              </a:buClr>
              <a:defRPr/>
            </a:pPr>
            <a:r>
              <a:rPr lang="en-US" sz="2400" b="1" dirty="0">
                <a:solidFill>
                  <a:srgbClr val="FF0000"/>
                </a:solidFill>
                <a:latin typeface="Arial" charset="0"/>
              </a:rPr>
              <a:t>Dynamic power </a:t>
            </a:r>
            <a:r>
              <a:rPr lang="en-US" sz="2400" b="1" dirty="0">
                <a:latin typeface="Arial" charset="0"/>
              </a:rPr>
              <a:t>(consumed during switching) = V(t) x I(t):</a:t>
            </a:r>
          </a:p>
          <a:p>
            <a:pPr>
              <a:buClr>
                <a:schemeClr val="hlink"/>
              </a:buClr>
              <a:defRPr/>
            </a:pPr>
            <a:endParaRPr lang="en-US" sz="2400" b="1" dirty="0">
              <a:latin typeface="Arial" charset="0"/>
            </a:endParaRPr>
          </a:p>
          <a:p>
            <a:pPr>
              <a:buClr>
                <a:schemeClr val="hlink"/>
              </a:buClr>
              <a:defRPr/>
            </a:pPr>
            <a:r>
              <a:rPr lang="en-US" sz="2400" b="1" dirty="0">
                <a:latin typeface="Arial" charset="0"/>
              </a:rPr>
              <a:t>V(t) x (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C x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i="1" dirty="0" err="1">
                <a:latin typeface="Arial" pitchFamily="34" charset="0"/>
                <a:cs typeface="Arial" pitchFamily="34" charset="0"/>
              </a:rPr>
              <a:t>V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i="1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on a capacitor)</a:t>
            </a:r>
            <a:r>
              <a:rPr lang="en-US" sz="2400" b="1" dirty="0">
                <a:latin typeface="Arial" charset="0"/>
              </a:rPr>
              <a:t> = </a:t>
            </a:r>
          </a:p>
          <a:p>
            <a:pPr>
              <a:buClr>
                <a:schemeClr val="hlink"/>
              </a:buClr>
              <a:defRPr/>
            </a:pPr>
            <a:endParaRPr lang="en-US" sz="2400" b="1" dirty="0">
              <a:latin typeface="Arial" charset="0"/>
            </a:endParaRPr>
          </a:p>
          <a:p>
            <a:pPr>
              <a:buClr>
                <a:schemeClr val="hlink"/>
              </a:buClr>
              <a:defRPr/>
            </a:pPr>
            <a:r>
              <a:rPr lang="en-US" sz="2400" b="1" dirty="0">
                <a:latin typeface="Arial" charset="0"/>
              </a:rPr>
              <a:t>V(t) x (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C x (V(T)-0)/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400" b="1" baseline="-25000" dirty="0" err="1">
                <a:latin typeface="Arial" pitchFamily="34" charset="0"/>
                <a:cs typeface="Arial" pitchFamily="34" charset="0"/>
              </a:rPr>
              <a:t>clock_period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))</a:t>
            </a:r>
            <a:r>
              <a:rPr lang="en-US" sz="2400" b="1" dirty="0">
                <a:latin typeface="Arial" charset="0"/>
              </a:rPr>
              <a:t> = </a:t>
            </a:r>
          </a:p>
          <a:p>
            <a:pPr>
              <a:buClr>
                <a:schemeClr val="hlink"/>
              </a:buClr>
              <a:defRPr/>
            </a:pPr>
            <a:endParaRPr lang="en-US" sz="2400" b="1" dirty="0">
              <a:latin typeface="Arial" charset="0"/>
            </a:endParaRPr>
          </a:p>
          <a:p>
            <a:pPr>
              <a:buClr>
                <a:schemeClr val="hlink"/>
              </a:buClr>
              <a:defRPr/>
            </a:pPr>
            <a:r>
              <a:rPr lang="en-US" sz="2400" b="1" dirty="0">
                <a:latin typeface="Arial" charset="0"/>
              </a:rPr>
              <a:t>V(t) x (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C x V(t) x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Clock_Freq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)</a:t>
            </a:r>
            <a:r>
              <a:rPr lang="en-US" sz="2400" b="1" dirty="0">
                <a:latin typeface="Arial" charset="0"/>
              </a:rPr>
              <a:t> = </a:t>
            </a:r>
          </a:p>
          <a:p>
            <a:pPr>
              <a:buClr>
                <a:schemeClr val="hlink"/>
              </a:buClr>
              <a:defRPr/>
            </a:pPr>
            <a:endParaRPr lang="en-US" sz="2400" b="1" dirty="0">
              <a:latin typeface="Arial" charset="0"/>
            </a:endParaRPr>
          </a:p>
          <a:p>
            <a:pPr>
              <a:buClr>
                <a:schemeClr val="hlink"/>
              </a:buClr>
              <a:defRPr/>
            </a:pPr>
            <a:r>
              <a:rPr lang="en-US" sz="2400" b="1" dirty="0">
                <a:solidFill>
                  <a:srgbClr val="FF0000"/>
                </a:solidFill>
                <a:latin typeface="Arial" charset="0"/>
              </a:rPr>
              <a:t>Voltage</a:t>
            </a:r>
            <a:r>
              <a:rPr lang="en-US" sz="2400" b="1" baseline="30000" dirty="0">
                <a:solidFill>
                  <a:srgbClr val="FF0000"/>
                </a:solidFill>
                <a:latin typeface="Arial" charset="0"/>
              </a:rPr>
              <a:t>2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</a:rPr>
              <a:t>× Capacitive load ×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Clock frequency </a:t>
            </a:r>
            <a:endParaRPr lang="en-US" sz="2400" b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051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93308" y="137820"/>
            <a:ext cx="8060092" cy="660694"/>
          </a:xfrm>
          <a:solidFill>
            <a:schemeClr val="bg1"/>
          </a:solidFill>
        </p:spPr>
        <p:txBody>
          <a:bodyPr vert="horz" wrap="none" lIns="63500" tIns="25400" rIns="63500" bIns="25400" rtlCol="0" anchor="t">
            <a:spAutoFit/>
          </a:bodyPr>
          <a:lstStyle/>
          <a:p>
            <a:r>
              <a:rPr lang="en-US" altLang="en-US" b="1" dirty="0">
                <a:latin typeface="+mn-lt"/>
              </a:rPr>
              <a:t>Why the clock frequency plateau?</a:t>
            </a:r>
          </a:p>
        </p:txBody>
      </p:sp>
      <p:pic>
        <p:nvPicPr>
          <p:cNvPr id="1167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91732"/>
            <a:ext cx="76771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6740" name="TextBox 3"/>
          <p:cNvSpPr txBox="1">
            <a:spLocks noChangeArrowheads="1"/>
          </p:cNvSpPr>
          <p:nvPr/>
        </p:nvSpPr>
        <p:spPr bwMode="auto">
          <a:xfrm>
            <a:off x="4368800" y="1129770"/>
            <a:ext cx="1676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Single core</a:t>
            </a:r>
          </a:p>
        </p:txBody>
      </p:sp>
      <p:cxnSp>
        <p:nvCxnSpPr>
          <p:cNvPr id="116741" name="Straight Connector 2"/>
          <p:cNvCxnSpPr>
            <a:cxnSpLocks noChangeShapeType="1"/>
          </p:cNvCxnSpPr>
          <p:nvPr/>
        </p:nvCxnSpPr>
        <p:spPr bwMode="auto">
          <a:xfrm>
            <a:off x="7010400" y="1094846"/>
            <a:ext cx="0" cy="993775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42" name="Straight Arrow Connector 4"/>
          <p:cNvCxnSpPr>
            <a:cxnSpLocks noChangeShapeType="1"/>
          </p:cNvCxnSpPr>
          <p:nvPr/>
        </p:nvCxnSpPr>
        <p:spPr bwMode="auto">
          <a:xfrm>
            <a:off x="3581400" y="1744132"/>
            <a:ext cx="34290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43" name="Straight Arrow Connector 6"/>
          <p:cNvCxnSpPr>
            <a:cxnSpLocks noChangeShapeType="1"/>
          </p:cNvCxnSpPr>
          <p:nvPr/>
        </p:nvCxnSpPr>
        <p:spPr bwMode="auto">
          <a:xfrm>
            <a:off x="7086600" y="1744132"/>
            <a:ext cx="28956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744" name="TextBox 3"/>
          <p:cNvSpPr txBox="1">
            <a:spLocks noChangeArrowheads="1"/>
          </p:cNvSpPr>
          <p:nvPr/>
        </p:nvSpPr>
        <p:spPr bwMode="auto">
          <a:xfrm>
            <a:off x="7315200" y="1131358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Multi core</a:t>
            </a:r>
          </a:p>
        </p:txBody>
      </p:sp>
      <p:graphicFrame>
        <p:nvGraphicFramePr>
          <p:cNvPr id="1167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495773"/>
              </p:ext>
            </p:extLst>
          </p:nvPr>
        </p:nvGraphicFramePr>
        <p:xfrm>
          <a:off x="2586039" y="5135032"/>
          <a:ext cx="70818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5" imgW="3213100" imgH="228600" progId="Equation.3">
                  <p:embed/>
                </p:oleObj>
              </mc:Choice>
              <mc:Fallback>
                <p:oleObj name="Equation" r:id="rId5" imgW="321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9" y="5135032"/>
                        <a:ext cx="7081837" cy="5032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6" name="AutoShape 7"/>
          <p:cNvSpPr>
            <a:spLocks/>
          </p:cNvSpPr>
          <p:nvPr/>
        </p:nvSpPr>
        <p:spPr bwMode="auto">
          <a:xfrm>
            <a:off x="8994775" y="5998633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×</a:t>
            </a:r>
            <a:r>
              <a:rPr lang="en-AU" altLang="en-US" sz="1800">
                <a:latin typeface="Arial" panose="020B0604020202020204" pitchFamily="34" charset="0"/>
              </a:rPr>
              <a:t>1000</a:t>
            </a:r>
          </a:p>
        </p:txBody>
      </p:sp>
      <p:sp>
        <p:nvSpPr>
          <p:cNvPr id="116747" name="AutoShape 9"/>
          <p:cNvSpPr>
            <a:spLocks/>
          </p:cNvSpPr>
          <p:nvPr/>
        </p:nvSpPr>
        <p:spPr bwMode="auto">
          <a:xfrm>
            <a:off x="7121526" y="5998633"/>
            <a:ext cx="1223963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5V → 1V</a:t>
            </a:r>
            <a:endParaRPr lang="en-AU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92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303107" name="Text Box 3"/>
          <p:cNvSpPr txBox="1">
            <a:spLocks noChangeArrowheads="1"/>
          </p:cNvSpPr>
          <p:nvPr/>
        </p:nvSpPr>
        <p:spPr bwMode="auto">
          <a:xfrm>
            <a:off x="266700" y="186267"/>
            <a:ext cx="10926233" cy="30777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en-US" sz="4400" b="1" dirty="0">
                <a:latin typeface="+mn-lt"/>
              </a:rPr>
              <a:t>CPU Power- continued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+mn-lt"/>
              </a:rPr>
              <a:t>The</a:t>
            </a:r>
            <a:r>
              <a:rPr lang="en-US" altLang="en-US" sz="2400" b="1" i="1" dirty="0"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energy consumption of single-core CPUs </a:t>
            </a:r>
            <a:endParaRPr lang="en-US" altLang="en-US" sz="2400" b="1" dirty="0" smtClean="0">
              <a:latin typeface="+mn-lt"/>
            </a:endParaRPr>
          </a:p>
          <a:p>
            <a:pPr lvl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latin typeface="+mn-lt"/>
              </a:rPr>
              <a:t>70 </a:t>
            </a:r>
            <a:r>
              <a:rPr lang="en-US" altLang="en-US" sz="2000" b="1" dirty="0">
                <a:latin typeface="+mn-lt"/>
              </a:rPr>
              <a:t>- 100 W – is the power of a light bulb</a:t>
            </a:r>
            <a:r>
              <a:rPr lang="en-US" altLang="en-US" sz="2000" b="1" dirty="0" smtClean="0">
                <a:latin typeface="+mn-lt"/>
              </a:rPr>
              <a:t>).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000" b="1" dirty="0" smtClean="0">
                <a:latin typeface="+mn-lt"/>
              </a:rPr>
              <a:t> </a:t>
            </a:r>
            <a:r>
              <a:rPr lang="en-US" altLang="en-US" sz="2000" b="1" dirty="0">
                <a:latin typeface="+mn-lt"/>
              </a:rPr>
              <a:t>So the CPU generates lots of heat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800" b="1" dirty="0"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Heat makes CPU gates less stable – can lead to errors</a:t>
            </a:r>
          </a:p>
        </p:txBody>
      </p:sp>
      <p:pic>
        <p:nvPicPr>
          <p:cNvPr id="303108" name="Picture 4" descr="Pentium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7" y="3872442"/>
            <a:ext cx="6739997" cy="288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73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7" grpId="0" build="p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303107" name="Text Box 3"/>
          <p:cNvSpPr txBox="1">
            <a:spLocks noChangeArrowheads="1"/>
          </p:cNvSpPr>
          <p:nvPr/>
        </p:nvSpPr>
        <p:spPr bwMode="auto">
          <a:xfrm>
            <a:off x="304799" y="457201"/>
            <a:ext cx="11413067" cy="57554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en-US" sz="4400" b="1" dirty="0">
                <a:latin typeface="+mn-lt"/>
              </a:rPr>
              <a:t>What can be done to reduce heat generation?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None/>
            </a:pPr>
            <a:endParaRPr lang="en-US" altLang="en-US" dirty="0" smtClean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Arial" panose="020B0604020202020204" pitchFamily="34" charset="0"/>
              </a:rPr>
              <a:t>Heat removal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</a:rPr>
              <a:t> Voltage lowering (has its own perils</a:t>
            </a:r>
            <a:r>
              <a:rPr lang="en-US" altLang="en-US" sz="2400" dirty="0" smtClean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</a:rPr>
              <a:t> Reduction in leakage </a:t>
            </a:r>
            <a:r>
              <a:rPr lang="en-US" altLang="en-US" sz="2400" dirty="0" smtClean="0">
                <a:latin typeface="Arial" panose="020B0604020202020204" pitchFamily="34" charset="0"/>
              </a:rPr>
              <a:t>current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</a:rPr>
              <a:t>Architectural changes (change the way the CPU is designed) so to reduce clock speed </a:t>
            </a:r>
            <a:r>
              <a:rPr lang="en-US" alt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without reducing </a:t>
            </a:r>
            <a:r>
              <a:rPr lang="en-US" altLang="en-US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performance </a:t>
            </a:r>
            <a:r>
              <a:rPr lang="en-US" altLang="en-US" sz="2400" b="1" dirty="0" smtClean="0">
                <a:latin typeface="Arial" panose="020B0604020202020204" pitchFamily="34" charset="0"/>
              </a:rPr>
              <a:t>(most potential for improvement)</a:t>
            </a:r>
            <a:endParaRPr lang="en-US" altLang="en-US" sz="24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26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7" grpId="0" build="p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609600" y="396578"/>
            <a:ext cx="86106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en-US" sz="4400" b="1" dirty="0">
                <a:latin typeface="+mn-lt"/>
              </a:rPr>
              <a:t>Heat removal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</a:rPr>
              <a:t>Heat needs to be dissipated somehow to cool down the CPU to reduce errors!</a:t>
            </a:r>
          </a:p>
        </p:txBody>
      </p:sp>
      <p:pic>
        <p:nvPicPr>
          <p:cNvPr id="302089" name="Picture 9" descr="el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33600"/>
            <a:ext cx="4267200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090" name="Picture 10" descr="firegl2_fro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0651"/>
            <a:ext cx="45720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209801" y="4114801"/>
            <a:ext cx="4176713" cy="1603375"/>
            <a:chOff x="192" y="2784"/>
            <a:chExt cx="2631" cy="1010"/>
          </a:xfrm>
        </p:grpSpPr>
        <p:sp>
          <p:nvSpPr>
            <p:cNvPr id="119818" name="Text Box 19"/>
            <p:cNvSpPr txBox="1">
              <a:spLocks noChangeArrowheads="1"/>
            </p:cNvSpPr>
            <p:nvPr/>
          </p:nvSpPr>
          <p:spPr bwMode="auto">
            <a:xfrm>
              <a:off x="192" y="3503"/>
              <a:ext cx="2631" cy="291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Passive cooling (old solution)</a:t>
              </a:r>
            </a:p>
          </p:txBody>
        </p:sp>
        <p:sp>
          <p:nvSpPr>
            <p:cNvPr id="119819" name="Line 20"/>
            <p:cNvSpPr>
              <a:spLocks noChangeShapeType="1"/>
            </p:cNvSpPr>
            <p:nvPr/>
          </p:nvSpPr>
          <p:spPr bwMode="auto">
            <a:xfrm flipV="1">
              <a:off x="1056" y="2784"/>
              <a:ext cx="624" cy="672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6858000" y="3962400"/>
            <a:ext cx="2362200" cy="1603375"/>
            <a:chOff x="192" y="2784"/>
            <a:chExt cx="1488" cy="1010"/>
          </a:xfrm>
        </p:grpSpPr>
        <p:sp>
          <p:nvSpPr>
            <p:cNvPr id="119816" name="Text Box 22"/>
            <p:cNvSpPr txBox="1">
              <a:spLocks noChangeArrowheads="1"/>
            </p:cNvSpPr>
            <p:nvPr/>
          </p:nvSpPr>
          <p:spPr bwMode="auto">
            <a:xfrm>
              <a:off x="192" y="3503"/>
              <a:ext cx="1314" cy="291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Active cooling</a:t>
              </a:r>
            </a:p>
          </p:txBody>
        </p:sp>
        <p:sp>
          <p:nvSpPr>
            <p:cNvPr id="119817" name="Line 23"/>
            <p:cNvSpPr>
              <a:spLocks noChangeShapeType="1"/>
            </p:cNvSpPr>
            <p:nvPr/>
          </p:nvSpPr>
          <p:spPr bwMode="auto">
            <a:xfrm flipV="1">
              <a:off x="1056" y="2784"/>
              <a:ext cx="624" cy="672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721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"/>
          <p:cNvSpPr txBox="1">
            <a:spLocks/>
          </p:cNvSpPr>
          <p:nvPr/>
        </p:nvSpPr>
        <p:spPr>
          <a:xfrm>
            <a:off x="2118360" y="271780"/>
            <a:ext cx="989076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One common definition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Shape 52"/>
          <p:cNvSpPr txBox="1">
            <a:spLocks/>
          </p:cNvSpPr>
          <p:nvPr/>
        </p:nvSpPr>
        <p:spPr>
          <a:xfrm>
            <a:off x="411480" y="1864360"/>
            <a:ext cx="1052068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6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 parallel computer is a </a:t>
            </a:r>
            <a:r>
              <a:rPr kumimoji="0" lang="en-US" sz="32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collection of</a:t>
            </a:r>
            <a:r>
              <a:rPr kumimoji="0" lang="en-US" sz="3200" b="1" i="0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processing elements that </a:t>
            </a:r>
            <a:r>
              <a:rPr kumimoji="0" lang="en-US" sz="32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cooperate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to solve problems quickly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Shape 53"/>
          <p:cNvSpPr/>
          <p:nvPr/>
        </p:nvSpPr>
        <p:spPr>
          <a:xfrm>
            <a:off x="411480" y="3716893"/>
            <a:ext cx="740581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sz="2800" dirty="0">
                <a:latin typeface="Helvetica" panose="020B0604020202020204" pitchFamily="34" charset="0"/>
                <a:cs typeface="Helvetica" panose="020B0604020202020204" pitchFamily="34" charset="0"/>
              </a:rPr>
              <a:t>We care about </a:t>
            </a:r>
            <a:r>
              <a:rPr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performance</a:t>
            </a:r>
            <a:endParaRPr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sz="2800" dirty="0">
                <a:latin typeface="Helvetica" panose="020B0604020202020204" pitchFamily="34" charset="0"/>
                <a:cs typeface="Helvetica" panose="020B0604020202020204" pitchFamily="34" charset="0"/>
              </a:rPr>
              <a:t>We care about </a:t>
            </a:r>
            <a:r>
              <a:rPr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en-US" sz="2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 will use multiple processors to get it</a:t>
            </a:r>
            <a:endParaRPr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2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303107" name="Text Box 3"/>
          <p:cNvSpPr txBox="1">
            <a:spLocks noChangeArrowheads="1"/>
          </p:cNvSpPr>
          <p:nvPr/>
        </p:nvSpPr>
        <p:spPr bwMode="auto">
          <a:xfrm>
            <a:off x="440267" y="304621"/>
            <a:ext cx="11226800" cy="150810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en-US" sz="4400" b="1" dirty="0">
                <a:latin typeface="+mn-lt"/>
              </a:rPr>
              <a:t>Heat </a:t>
            </a:r>
            <a:r>
              <a:rPr lang="en-US" altLang="en-US" sz="4400" b="1" dirty="0" smtClean="0">
                <a:latin typeface="+mn-lt"/>
              </a:rPr>
              <a:t>removal - </a:t>
            </a:r>
            <a:r>
              <a:rPr lang="en-US" altLang="en-US" sz="4400" b="1" dirty="0">
                <a:latin typeface="+mn-lt"/>
              </a:rPr>
              <a:t>continued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Measures to remove (wasted energy) heat have limits</a:t>
            </a:r>
          </a:p>
        </p:txBody>
      </p:sp>
      <p:pic>
        <p:nvPicPr>
          <p:cNvPr id="1208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90801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590800" y="2286000"/>
            <a:ext cx="2286000" cy="1600200"/>
            <a:chOff x="685800" y="1905000"/>
            <a:chExt cx="2286000" cy="1600200"/>
          </a:xfrm>
        </p:grpSpPr>
        <p:sp>
          <p:nvSpPr>
            <p:cNvPr id="120847" name="Text Box 22"/>
            <p:cNvSpPr txBox="1">
              <a:spLocks noChangeArrowheads="1"/>
            </p:cNvSpPr>
            <p:nvPr/>
          </p:nvSpPr>
          <p:spPr bwMode="auto">
            <a:xfrm>
              <a:off x="685800" y="1905000"/>
              <a:ext cx="731290" cy="461665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Fan</a:t>
              </a:r>
            </a:p>
          </p:txBody>
        </p:sp>
        <p:sp>
          <p:nvSpPr>
            <p:cNvPr id="120848" name="Line 23"/>
            <p:cNvSpPr>
              <a:spLocks noChangeShapeType="1"/>
            </p:cNvSpPr>
            <p:nvPr/>
          </p:nvSpPr>
          <p:spPr bwMode="auto">
            <a:xfrm>
              <a:off x="1219200" y="2438400"/>
              <a:ext cx="1752600" cy="106680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895600" y="5105401"/>
            <a:ext cx="2971800" cy="1147763"/>
            <a:chOff x="990600" y="4724400"/>
            <a:chExt cx="2971800" cy="1147465"/>
          </a:xfrm>
        </p:grpSpPr>
        <p:sp>
          <p:nvSpPr>
            <p:cNvPr id="120845" name="Text Box 22"/>
            <p:cNvSpPr txBox="1">
              <a:spLocks noChangeArrowheads="1"/>
            </p:cNvSpPr>
            <p:nvPr/>
          </p:nvSpPr>
          <p:spPr bwMode="auto">
            <a:xfrm>
              <a:off x="990600" y="5410200"/>
              <a:ext cx="731290" cy="461665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Fan</a:t>
              </a:r>
            </a:p>
          </p:txBody>
        </p:sp>
        <p:sp>
          <p:nvSpPr>
            <p:cNvPr id="120846" name="Line 23"/>
            <p:cNvSpPr>
              <a:spLocks noChangeShapeType="1"/>
            </p:cNvSpPr>
            <p:nvPr/>
          </p:nvSpPr>
          <p:spPr bwMode="auto">
            <a:xfrm flipV="1">
              <a:off x="1752600" y="4724400"/>
              <a:ext cx="2209800" cy="99060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562600" y="1981200"/>
            <a:ext cx="2636838" cy="1066800"/>
            <a:chOff x="3657600" y="1600200"/>
            <a:chExt cx="2636290" cy="1066800"/>
          </a:xfrm>
        </p:grpSpPr>
        <p:sp>
          <p:nvSpPr>
            <p:cNvPr id="120843" name="Text Box 22"/>
            <p:cNvSpPr txBox="1">
              <a:spLocks noChangeArrowheads="1"/>
            </p:cNvSpPr>
            <p:nvPr/>
          </p:nvSpPr>
          <p:spPr bwMode="auto">
            <a:xfrm>
              <a:off x="5562600" y="1600200"/>
              <a:ext cx="731290" cy="461665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Fan</a:t>
              </a:r>
            </a:p>
          </p:txBody>
        </p:sp>
        <p:sp>
          <p:nvSpPr>
            <p:cNvPr id="120844" name="Line 23"/>
            <p:cNvSpPr>
              <a:spLocks noChangeShapeType="1"/>
            </p:cNvSpPr>
            <p:nvPr/>
          </p:nvSpPr>
          <p:spPr bwMode="auto">
            <a:xfrm flipH="1">
              <a:off x="3657600" y="1828800"/>
              <a:ext cx="1905000" cy="83820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248400" y="3124200"/>
            <a:ext cx="3627438" cy="609600"/>
            <a:chOff x="4343400" y="2743200"/>
            <a:chExt cx="3626890" cy="609600"/>
          </a:xfrm>
        </p:grpSpPr>
        <p:sp>
          <p:nvSpPr>
            <p:cNvPr id="120841" name="Text Box 22"/>
            <p:cNvSpPr txBox="1">
              <a:spLocks noChangeArrowheads="1"/>
            </p:cNvSpPr>
            <p:nvPr/>
          </p:nvSpPr>
          <p:spPr bwMode="auto">
            <a:xfrm>
              <a:off x="7239000" y="2743200"/>
              <a:ext cx="731290" cy="461665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Fan</a:t>
              </a:r>
            </a:p>
          </p:txBody>
        </p:sp>
        <p:sp>
          <p:nvSpPr>
            <p:cNvPr id="120842" name="Line 23"/>
            <p:cNvSpPr>
              <a:spLocks noChangeShapeType="1"/>
            </p:cNvSpPr>
            <p:nvPr/>
          </p:nvSpPr>
          <p:spPr bwMode="auto">
            <a:xfrm flipH="1">
              <a:off x="4343400" y="2971800"/>
              <a:ext cx="2895600" cy="38100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275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7" grpId="0" build="p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228599" y="304800"/>
            <a:ext cx="8983133" cy="23083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en-US" sz="4400" b="1" dirty="0">
                <a:latin typeface="+mn-lt"/>
                <a:cs typeface="Arial" panose="020B0604020202020204" pitchFamily="34" charset="0"/>
              </a:rPr>
              <a:t>Heat Removal- continued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Now multiply this with a million computers, such as Google server farms…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Organized in container parks. Each shipping container can hold up to 1,160 servers, and uses 250 kilowatts of power, giving the container a power density of more than 780 watts per square foot </a:t>
            </a:r>
          </a:p>
        </p:txBody>
      </p:sp>
      <p:pic>
        <p:nvPicPr>
          <p:cNvPr id="1218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3048000"/>
            <a:ext cx="77930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76800" y="3276600"/>
            <a:ext cx="4559362" cy="609600"/>
            <a:chOff x="3352800" y="3276600"/>
            <a:chExt cx="4559951" cy="609600"/>
          </a:xfrm>
        </p:grpSpPr>
        <p:sp>
          <p:nvSpPr>
            <p:cNvPr id="121862" name="Text Box 22"/>
            <p:cNvSpPr txBox="1">
              <a:spLocks noChangeArrowheads="1"/>
            </p:cNvSpPr>
            <p:nvPr/>
          </p:nvSpPr>
          <p:spPr bwMode="auto">
            <a:xfrm>
              <a:off x="4800600" y="3276600"/>
              <a:ext cx="3112151" cy="461665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Arial" panose="020B0604020202020204" pitchFamily="34" charset="0"/>
                </a:rPr>
                <a:t>Heat goes in the river</a:t>
              </a:r>
            </a:p>
          </p:txBody>
        </p:sp>
        <p:sp>
          <p:nvSpPr>
            <p:cNvPr id="121863" name="Line 23"/>
            <p:cNvSpPr>
              <a:spLocks noChangeShapeType="1"/>
            </p:cNvSpPr>
            <p:nvPr/>
          </p:nvSpPr>
          <p:spPr bwMode="auto">
            <a:xfrm flipH="1">
              <a:off x="3352800" y="3581400"/>
              <a:ext cx="1447800" cy="30480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360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668867" y="482600"/>
            <a:ext cx="10320866" cy="47089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defRPr/>
            </a:pPr>
            <a:r>
              <a:rPr lang="en-US" sz="4400" b="1" dirty="0"/>
              <a:t>Voltage </a:t>
            </a:r>
            <a:r>
              <a:rPr lang="en-US" sz="4400" b="1" dirty="0" smtClean="0"/>
              <a:t>Reduction</a:t>
            </a:r>
          </a:p>
          <a:p>
            <a:pPr>
              <a:spcBef>
                <a:spcPct val="50000"/>
              </a:spcBef>
              <a:buClr>
                <a:schemeClr val="hlink"/>
              </a:buClr>
              <a:defRPr/>
            </a:pPr>
            <a:endParaRPr lang="en-US" sz="2800" b="1" dirty="0"/>
          </a:p>
          <a:p>
            <a:pPr>
              <a:spcBef>
                <a:spcPct val="50000"/>
              </a:spcBef>
              <a:buClr>
                <a:schemeClr val="hlink"/>
              </a:buClr>
              <a:defRPr/>
            </a:pPr>
            <a:endParaRPr lang="en-US" sz="1200" dirty="0">
              <a:solidFill>
                <a:schemeClr val="hlink"/>
              </a:solidFill>
              <a:latin typeface="Arial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sz="2800" dirty="0">
                <a:latin typeface="Arial" charset="0"/>
              </a:rPr>
              <a:t>Dynamic power = Capacitive load×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Voltage</a:t>
            </a:r>
            <a:r>
              <a:rPr lang="en-US" sz="2800" baseline="30000" dirty="0">
                <a:latin typeface="Arial" charset="0"/>
              </a:rPr>
              <a:t>2 </a:t>
            </a:r>
            <a:r>
              <a:rPr lang="en-US" sz="2800" dirty="0">
                <a:latin typeface="Arial" charset="0"/>
              </a:rPr>
              <a:t>× Clock frequency</a:t>
            </a:r>
          </a:p>
          <a:p>
            <a:pPr>
              <a:buClr>
                <a:schemeClr val="hlink"/>
              </a:buClr>
              <a:defRPr/>
            </a:pPr>
            <a:endParaRPr lang="en-US" sz="2800" dirty="0">
              <a:latin typeface="Arial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sz="2800" dirty="0">
                <a:solidFill>
                  <a:srgbClr val="FF0000"/>
                </a:solidFill>
                <a:latin typeface="Arial" charset="0"/>
              </a:rPr>
              <a:t>Reduce voltage </a:t>
            </a:r>
            <a:r>
              <a:rPr lang="en-US" sz="2800" dirty="0">
                <a:latin typeface="Arial" charset="0"/>
              </a:rPr>
              <a:t>- Voltage went from 5 V down to 1 V today</a:t>
            </a: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endParaRPr lang="en-US" sz="2800" dirty="0">
              <a:latin typeface="Arial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sz="2800" dirty="0">
                <a:solidFill>
                  <a:srgbClr val="FF0000"/>
                </a:solidFill>
                <a:latin typeface="Arial" charset="0"/>
              </a:rPr>
              <a:t>Lowering the voltage further</a:t>
            </a:r>
            <a:r>
              <a:rPr lang="en-US" sz="2800" dirty="0">
                <a:latin typeface="Arial" charset="0"/>
              </a:rPr>
              <a:t> increases </a:t>
            </a:r>
            <a:r>
              <a:rPr lang="en-US" sz="2800" i="1" dirty="0">
                <a:solidFill>
                  <a:srgbClr val="FF0000"/>
                </a:solidFill>
                <a:latin typeface="Arial" charset="0"/>
              </a:rPr>
              <a:t>static power</a:t>
            </a:r>
            <a:r>
              <a:rPr lang="en-US" sz="2800" dirty="0">
                <a:solidFill>
                  <a:srgbClr val="FF0000"/>
                </a:solidFill>
                <a:latin typeface="Arial" charset="0"/>
              </a:rPr>
              <a:t> losses </a:t>
            </a:r>
            <a:r>
              <a:rPr lang="en-US" sz="2800" dirty="0">
                <a:latin typeface="Arial" charset="0"/>
              </a:rPr>
              <a:t>due to leakage – when transistors are “off” – more transistors, more leakage (static power). </a:t>
            </a:r>
          </a:p>
        </p:txBody>
      </p:sp>
    </p:spTree>
    <p:extLst>
      <p:ext uri="{BB962C8B-B14F-4D97-AF65-F5344CB8AC3E}">
        <p14:creationId xmlns:p14="http://schemas.microsoft.com/office/powerpoint/2010/main" val="4092670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3505200" y="2286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381955" name="Text Box 3"/>
          <p:cNvSpPr txBox="1">
            <a:spLocks noChangeArrowheads="1"/>
          </p:cNvSpPr>
          <p:nvPr/>
        </p:nvSpPr>
        <p:spPr bwMode="auto">
          <a:xfrm>
            <a:off x="457200" y="169333"/>
            <a:ext cx="8610600" cy="769441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Benchmarks and Energy efficiency</a:t>
            </a:r>
            <a:endParaRPr lang="en-US" sz="4400" b="1" dirty="0"/>
          </a:p>
        </p:txBody>
      </p:sp>
      <p:sp>
        <p:nvSpPr>
          <p:cNvPr id="381964" name="Text Box 12"/>
          <p:cNvSpPr txBox="1">
            <a:spLocks noChangeArrowheads="1"/>
          </p:cNvSpPr>
          <p:nvPr/>
        </p:nvSpPr>
        <p:spPr bwMode="auto">
          <a:xfrm>
            <a:off x="304800" y="1296369"/>
            <a:ext cx="11633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/>
              <a:t> Reducing power means reducing voltage and/or reducing clock frequency – a technique used in laptops and other mobile applications;</a:t>
            </a:r>
          </a:p>
          <a:p>
            <a:pPr>
              <a:spcBef>
                <a:spcPct val="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/>
              <a:t> Processors then have three modes: max clock, adaptive clock, </a:t>
            </a:r>
            <a:r>
              <a:rPr lang="en-US" altLang="en-US" sz="2400" dirty="0" smtClean="0"/>
              <a:t>min </a:t>
            </a:r>
            <a:r>
              <a:rPr lang="en-US" altLang="en-US" sz="2400" dirty="0"/>
              <a:t>clock (</a:t>
            </a:r>
            <a:r>
              <a:rPr lang="en-US" altLang="en-US" sz="2400" dirty="0" smtClean="0"/>
              <a:t>min </a:t>
            </a:r>
            <a:r>
              <a:rPr lang="en-US" altLang="en-US" sz="2400" dirty="0"/>
              <a:t>power).</a:t>
            </a:r>
          </a:p>
        </p:txBody>
      </p:sp>
      <p:pic>
        <p:nvPicPr>
          <p:cNvPr id="1290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709333"/>
            <a:ext cx="9160933" cy="401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151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64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130051" name="Text Box 5"/>
          <p:cNvSpPr txBox="1">
            <a:spLocks noChangeArrowheads="1"/>
          </p:cNvSpPr>
          <p:nvPr/>
        </p:nvSpPr>
        <p:spPr bwMode="auto">
          <a:xfrm>
            <a:off x="2590800" y="1828800"/>
            <a:ext cx="762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title"/>
          </p:nvPr>
        </p:nvSpPr>
        <p:spPr>
          <a:xfrm>
            <a:off x="287867" y="431653"/>
            <a:ext cx="9922933" cy="660694"/>
          </a:xfrm>
          <a:noFill/>
        </p:spPr>
        <p:txBody>
          <a:bodyPr vert="horz" wrap="square" lIns="63500" tIns="25400" rIns="63500" bIns="25400" rtlCol="0" anchor="t">
            <a:spAutoFit/>
          </a:bodyPr>
          <a:lstStyle/>
          <a:p>
            <a:r>
              <a:rPr lang="en-US" altLang="en-US" b="1" dirty="0">
                <a:latin typeface="+mn-lt"/>
              </a:rPr>
              <a:t>Low Voltage Effect On CPU Accuracy</a:t>
            </a:r>
          </a:p>
        </p:txBody>
      </p:sp>
      <p:sp>
        <p:nvSpPr>
          <p:cNvPr id="231431" name="Rectangle 7"/>
          <p:cNvSpPr>
            <a:spLocks noChangeArrowheads="1"/>
          </p:cNvSpPr>
          <p:nvPr/>
        </p:nvSpPr>
        <p:spPr bwMode="auto">
          <a:xfrm>
            <a:off x="1887538" y="1611313"/>
            <a:ext cx="8610600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hlink"/>
              </a:buClr>
            </a:pPr>
            <a:r>
              <a:rPr lang="en-US" altLang="en-US" sz="3600">
                <a:latin typeface="Arial" panose="020B0604020202020204" pitchFamily="34" charset="0"/>
              </a:rPr>
              <a:t>Not all transistors work</a:t>
            </a:r>
          </a:p>
          <a:p>
            <a:pPr>
              <a:buClr>
                <a:schemeClr val="hlink"/>
              </a:buClr>
            </a:pPr>
            <a:r>
              <a:rPr lang="en-US" altLang="en-US" sz="3600">
                <a:latin typeface="Arial" panose="020B0604020202020204" pitchFamily="34" charset="0"/>
              </a:rPr>
              <a:t>Unstable system</a:t>
            </a:r>
          </a:p>
          <a:p>
            <a:pPr>
              <a:buClr>
                <a:schemeClr val="hlink"/>
              </a:buClr>
            </a:pPr>
            <a:r>
              <a:rPr lang="en-US" altLang="en-US" sz="3600">
                <a:latin typeface="Arial" panose="020B0604020202020204" pitchFamily="34" charset="0"/>
              </a:rPr>
              <a:t>Increase error rate</a:t>
            </a:r>
          </a:p>
          <a:p>
            <a:pPr>
              <a:buClr>
                <a:schemeClr val="hlink"/>
              </a:buClr>
            </a:pPr>
            <a:r>
              <a:rPr lang="en-US" altLang="en-US" sz="3600">
                <a:latin typeface="Arial" panose="020B0604020202020204" pitchFamily="34" charset="0"/>
              </a:rPr>
              <a:t>Keep retrieving data from input.</a:t>
            </a:r>
          </a:p>
          <a:p>
            <a:pPr>
              <a:buClr>
                <a:schemeClr val="hlink"/>
              </a:buClr>
            </a:pPr>
            <a:r>
              <a:rPr lang="en-US" altLang="en-US" sz="3600">
                <a:latin typeface="Arial" panose="020B0604020202020204" pitchFamily="34" charset="0"/>
              </a:rPr>
              <a:t>Lower computer speed.</a:t>
            </a:r>
          </a:p>
        </p:txBody>
      </p:sp>
    </p:spTree>
    <p:extLst>
      <p:ext uri="{BB962C8B-B14F-4D97-AF65-F5344CB8AC3E}">
        <p14:creationId xmlns:p14="http://schemas.microsoft.com/office/powerpoint/2010/main" val="4000463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132099" name="Text Box 5"/>
          <p:cNvSpPr txBox="1">
            <a:spLocks noChangeArrowheads="1"/>
          </p:cNvSpPr>
          <p:nvPr/>
        </p:nvSpPr>
        <p:spPr bwMode="auto">
          <a:xfrm>
            <a:off x="2590800" y="1828800"/>
            <a:ext cx="762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title"/>
          </p:nvPr>
        </p:nvSpPr>
        <p:spPr>
          <a:xfrm>
            <a:off x="575733" y="106364"/>
            <a:ext cx="9770534" cy="660694"/>
          </a:xfrm>
          <a:noFill/>
        </p:spPr>
        <p:txBody>
          <a:bodyPr vert="horz" wrap="square" lIns="63500" tIns="25400" rIns="63500" bIns="25400" rtlCol="0" anchor="t">
            <a:spAutoFit/>
          </a:bodyPr>
          <a:lstStyle/>
          <a:p>
            <a:r>
              <a:rPr lang="en-US" altLang="en-US" b="1" dirty="0">
                <a:latin typeface="+mn-lt"/>
              </a:rPr>
              <a:t>Architectural Changes – Multi-core</a:t>
            </a:r>
          </a:p>
        </p:txBody>
      </p:sp>
      <p:sp>
        <p:nvSpPr>
          <p:cNvPr id="231431" name="Rectangle 7"/>
          <p:cNvSpPr>
            <a:spLocks noChangeArrowheads="1"/>
          </p:cNvSpPr>
          <p:nvPr/>
        </p:nvSpPr>
        <p:spPr bwMode="auto">
          <a:xfrm>
            <a:off x="152401" y="936102"/>
            <a:ext cx="11904132" cy="596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hlink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Multi-core is different from multi-CPU </a:t>
            </a:r>
            <a:endParaRPr lang="en-US" altLang="en-US" sz="2400" dirty="0" smtClean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(in the bad old days) Multi-CPU meant several CPUs on the same motherboard. </a:t>
            </a:r>
            <a:endParaRPr lang="en-US" altLang="en-US" sz="2400" dirty="0" smtClean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Multi-CPUs with 1 core each had lower performance than 1 multi-core CPU due to </a:t>
            </a:r>
            <a:r>
              <a:rPr lang="en-US" altLang="en-US" sz="2400" i="1" dirty="0">
                <a:latin typeface="Arial" panose="020B0604020202020204" pitchFamily="34" charset="0"/>
              </a:rPr>
              <a:t>slow </a:t>
            </a:r>
            <a:r>
              <a:rPr lang="en-US" altLang="en-US" sz="2400" i="1" dirty="0" smtClean="0">
                <a:latin typeface="Arial" panose="020B0604020202020204" pitchFamily="34" charset="0"/>
              </a:rPr>
              <a:t>busses</a:t>
            </a:r>
          </a:p>
          <a:p>
            <a:pPr>
              <a:buClr>
                <a:schemeClr val="hlink"/>
              </a:buClr>
            </a:pPr>
            <a:endParaRPr lang="en-US" altLang="en-US" sz="2400" i="1" dirty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Single-core CPU had less execution parallelism </a:t>
            </a:r>
            <a:endParaRPr lang="en-US" altLang="en-US" sz="2400" dirty="0" smtClean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Making 2 CPUs instead of single 2-core one more </a:t>
            </a:r>
            <a:r>
              <a:rPr lang="en-US" altLang="en-US" sz="2400" dirty="0" smtClean="0">
                <a:latin typeface="Arial" panose="020B0604020202020204" pitchFamily="34" charset="0"/>
              </a:rPr>
              <a:t>expensive</a:t>
            </a:r>
          </a:p>
          <a:p>
            <a:pPr>
              <a:buClr>
                <a:schemeClr val="hlink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buClr>
                <a:schemeClr val="hlink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Multi-core improves performance by parallelization of application execution of several cores (at lower clock </a:t>
            </a:r>
            <a:r>
              <a:rPr lang="en-US" altLang="en-US" sz="2400" dirty="0" smtClean="0">
                <a:latin typeface="Arial" panose="020B0604020202020204" pitchFamily="34" charset="0"/>
              </a:rPr>
              <a:t>speed). BUT </a:t>
            </a:r>
            <a:r>
              <a:rPr lang="en-US" altLang="en-US" sz="2400" dirty="0">
                <a:latin typeface="Arial" panose="020B0604020202020204" pitchFamily="34" charset="0"/>
              </a:rPr>
              <a:t>– programmers need to re-write apps for multi-core processing – not easy</a:t>
            </a:r>
            <a:r>
              <a:rPr lang="en-US" altLang="en-US" sz="2400" dirty="0" smtClean="0">
                <a:latin typeface="Arial" panose="020B0604020202020204" pitchFamily="34" charset="0"/>
              </a:rPr>
              <a:t>!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9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1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6"/>
          <p:cNvSpPr txBox="1">
            <a:spLocks/>
          </p:cNvSpPr>
          <p:nvPr/>
        </p:nvSpPr>
        <p:spPr>
          <a:xfrm>
            <a:off x="169333" y="224367"/>
            <a:ext cx="7704667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Single-core performance scaling</a:t>
            </a:r>
            <a:endParaRPr lang="en-US" b="1" dirty="0">
              <a:latin typeface="+mn-lt"/>
            </a:endParaRPr>
          </a:p>
        </p:txBody>
      </p:sp>
      <p:sp>
        <p:nvSpPr>
          <p:cNvPr id="6" name="Shape 277"/>
          <p:cNvSpPr txBox="1">
            <a:spLocks/>
          </p:cNvSpPr>
          <p:nvPr/>
        </p:nvSpPr>
        <p:spPr>
          <a:xfrm>
            <a:off x="177800" y="952503"/>
            <a:ext cx="5695950" cy="590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800100" marR="0" indent="-8001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4200"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The rate of single-instruction stream performance scaling has decreased (essentially to 0)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42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1. Frequency scaling limited by power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42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2. ILP scaling tapped out</a:t>
            </a: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4200"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4200"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Architects are now building faster processors by adding processing cores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4200">
                <a:solidFill>
                  <a:srgbClr val="E32400"/>
                </a:solidFill>
              </a:defRPr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E324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Software must be written to be parallel to see performance gains. No more free lunch for software developers!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E324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pic>
        <p:nvPicPr>
          <p:cNvPr id="7" name="CPU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7966" y="1341966"/>
            <a:ext cx="6024033" cy="551603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79"/>
          <p:cNvSpPr/>
          <p:nvPr/>
        </p:nvSpPr>
        <p:spPr>
          <a:xfrm>
            <a:off x="177800" y="13169899"/>
            <a:ext cx="594360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lvl="1" defTabSz="825500" hangingPunct="0">
              <a:spcBef>
                <a:spcPts val="1400"/>
              </a:spcBef>
              <a:buFont typeface="Lucida Grande"/>
              <a:buNone/>
              <a:defRPr sz="2200" b="1">
                <a:latin typeface="+mj-lt"/>
                <a:ea typeface="+mj-ea"/>
                <a:cs typeface="+mj-cs"/>
                <a:sym typeface="Helvetica"/>
              </a:defRPr>
            </a:pPr>
            <a:r>
              <a:rPr sz="2200" b="1" kern="0" dirty="0">
                <a:solidFill>
                  <a:srgbClr val="000000"/>
                </a:solidFill>
                <a:latin typeface="Helvetica"/>
                <a:ea typeface="+mj-ea"/>
                <a:cs typeface="Helvetica"/>
                <a:sym typeface="Helvetica"/>
              </a:rPr>
              <a:t>Image credit: Herb Sutter </a:t>
            </a:r>
          </a:p>
        </p:txBody>
      </p:sp>
    </p:spTree>
    <p:extLst>
      <p:ext uri="{BB962C8B-B14F-4D97-AF65-F5344CB8AC3E}">
        <p14:creationId xmlns:p14="http://schemas.microsoft.com/office/powerpoint/2010/main" val="313007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3"/>
          <p:cNvSpPr txBox="1">
            <a:spLocks/>
          </p:cNvSpPr>
          <p:nvPr/>
        </p:nvSpPr>
        <p:spPr>
          <a:xfrm>
            <a:off x="821267" y="224366"/>
            <a:ext cx="9486900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Why parallelism?</a:t>
            </a:r>
            <a:endParaRPr lang="en-US" b="1" dirty="0">
              <a:latin typeface="+mn-lt"/>
            </a:endParaRPr>
          </a:p>
        </p:txBody>
      </p:sp>
      <p:sp>
        <p:nvSpPr>
          <p:cNvPr id="4" name="Shape 286"/>
          <p:cNvSpPr txBox="1">
            <a:spLocks/>
          </p:cNvSpPr>
          <p:nvPr/>
        </p:nvSpPr>
        <p:spPr>
          <a:xfrm>
            <a:off x="296333" y="1206500"/>
            <a:ext cx="11099800" cy="5262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800100" marR="0" indent="-8001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800100" marR="0" lvl="0" indent="-8001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The answer 10 years ago</a:t>
            </a:r>
          </a:p>
          <a:p>
            <a:pPr marL="1435100" marR="0" lvl="1" indent="-635000" algn="l" defTabSz="825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42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To realize performance improvements that exceeded what CPU performance improvements could provide </a:t>
            </a:r>
          </a:p>
          <a:p>
            <a:pPr marL="0" marR="0" lvl="1" indent="800100" algn="l" defTabSz="8255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(specifically, in the early 2000‘s, what clock frequency scaling could provide)</a:t>
            </a:r>
          </a:p>
          <a:p>
            <a:pPr marL="1435100" marR="0" lvl="1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42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Because if you just waited until next year, your code would run faster on the next generation CPU</a:t>
            </a:r>
          </a:p>
          <a:p>
            <a:pPr marL="1435100" marR="0" lvl="1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3600"/>
            </a:pP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  <a:p>
            <a:pPr marL="800100" marR="0" lvl="0" indent="-8001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The answer today:</a:t>
            </a:r>
          </a:p>
          <a:p>
            <a:pPr marL="1435100" marR="0" lvl="1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4200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Because it is </a:t>
            </a:r>
            <a:r>
              <a:rPr kumimoji="0" 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the only way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 to achieve significantly higher application performance for the foreseeable future *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5539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592667" y="228600"/>
            <a:ext cx="778933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dirty="0">
                <a:latin typeface="+mn-lt"/>
              </a:rPr>
              <a:t>AMD Barcelona multi-core chip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432" y="1096202"/>
            <a:ext cx="93683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/>
            </a:pPr>
            <a:r>
              <a:rPr lang="en-US" dirty="0"/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Cache memory  uses Static RAM (SRAM), faster but less dense and more expensive that Dynamic RAM (DRAM)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Each core has Level 1 and Level 2 cache, while L3 is shared</a:t>
            </a:r>
          </a:p>
        </p:txBody>
      </p:sp>
      <p:pic>
        <p:nvPicPr>
          <p:cNvPr id="440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70" y="2886075"/>
            <a:ext cx="42767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403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467" y="2886075"/>
            <a:ext cx="39766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236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752600" y="3048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400"/>
          </a:p>
          <a:p>
            <a:pPr algn="ctr">
              <a:spcBef>
                <a:spcPct val="0"/>
              </a:spcBef>
              <a:buFont typeface="Monotype Sorts" pitchFamily="-84" charset="2"/>
              <a:buNone/>
            </a:pPr>
            <a:endParaRPr lang="en-US" altLang="en-US" sz="2000" i="1"/>
          </a:p>
        </p:txBody>
      </p:sp>
      <p:sp>
        <p:nvSpPr>
          <p:cNvPr id="322563" name="Text Box 3"/>
          <p:cNvSpPr txBox="1">
            <a:spLocks noChangeArrowheads="1"/>
          </p:cNvSpPr>
          <p:nvPr/>
        </p:nvSpPr>
        <p:spPr bwMode="auto">
          <a:xfrm>
            <a:off x="228600" y="295347"/>
            <a:ext cx="86106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hlink"/>
              </a:buClr>
              <a:buSzTx/>
              <a:buFontTx/>
              <a:buNone/>
            </a:pPr>
            <a:r>
              <a:rPr lang="en-US" altLang="en-US" sz="4400" b="1" dirty="0">
                <a:latin typeface="+mn-lt"/>
              </a:rPr>
              <a:t>Solid-state Memory types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</a:rPr>
              <a:t> Volatile (DRAM – Dynamic Random Access Memory) 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</a:rPr>
              <a:t> Non-volatile – like EPROM, FLASH, DVD.</a:t>
            </a:r>
          </a:p>
        </p:txBody>
      </p:sp>
      <p:pic>
        <p:nvPicPr>
          <p:cNvPr id="322564" name="Picture 4" descr="mem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133599"/>
            <a:ext cx="8331201" cy="472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397000" y="6012898"/>
            <a:ext cx="1981200" cy="369888"/>
            <a:chOff x="144" y="3520"/>
            <a:chExt cx="1248" cy="233"/>
          </a:xfrm>
        </p:grpSpPr>
        <p:sp>
          <p:nvSpPr>
            <p:cNvPr id="45065" name="Text Box 6"/>
            <p:cNvSpPr txBox="1">
              <a:spLocks noChangeArrowheads="1"/>
            </p:cNvSpPr>
            <p:nvPr/>
          </p:nvSpPr>
          <p:spPr bwMode="auto">
            <a:xfrm>
              <a:off x="144" y="3520"/>
              <a:ext cx="997" cy="233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  <a:latin typeface="Arial" panose="020B0604020202020204" pitchFamily="34" charset="0"/>
                </a:rPr>
                <a:t>Main Memory</a:t>
              </a:r>
            </a:p>
          </p:txBody>
        </p:sp>
        <p:sp>
          <p:nvSpPr>
            <p:cNvPr id="45066" name="Line 7"/>
            <p:cNvSpPr>
              <a:spLocks noChangeShapeType="1"/>
            </p:cNvSpPr>
            <p:nvPr/>
          </p:nvSpPr>
          <p:spPr bwMode="auto">
            <a:xfrm>
              <a:off x="1152" y="3648"/>
              <a:ext cx="240" cy="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612900" y="4004734"/>
            <a:ext cx="1905000" cy="379413"/>
            <a:chOff x="144" y="2448"/>
            <a:chExt cx="1200" cy="239"/>
          </a:xfrm>
        </p:grpSpPr>
        <p:sp>
          <p:nvSpPr>
            <p:cNvPr id="45063" name="Text Box 8"/>
            <p:cNvSpPr txBox="1">
              <a:spLocks noChangeArrowheads="1"/>
            </p:cNvSpPr>
            <p:nvPr/>
          </p:nvSpPr>
          <p:spPr bwMode="auto">
            <a:xfrm>
              <a:off x="144" y="2448"/>
              <a:ext cx="556" cy="239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hlink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  <a:latin typeface="Arial" panose="020B0604020202020204" pitchFamily="34" charset="0"/>
                </a:rPr>
                <a:t>Cache</a:t>
              </a:r>
            </a:p>
          </p:txBody>
        </p:sp>
        <p:sp>
          <p:nvSpPr>
            <p:cNvPr id="45064" name="Line 10"/>
            <p:cNvSpPr>
              <a:spLocks noChangeShapeType="1"/>
            </p:cNvSpPr>
            <p:nvPr/>
          </p:nvSpPr>
          <p:spPr bwMode="auto">
            <a:xfrm>
              <a:off x="720" y="2544"/>
              <a:ext cx="624" cy="0"/>
            </a:xfrm>
            <a:prstGeom prst="line">
              <a:avLst/>
            </a:prstGeom>
            <a:noFill/>
            <a:ln w="5715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753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9"/>
          <p:cNvSpPr txBox="1">
            <a:spLocks/>
          </p:cNvSpPr>
          <p:nvPr/>
        </p:nvSpPr>
        <p:spPr>
          <a:xfrm>
            <a:off x="838200" y="393700"/>
            <a:ext cx="5274733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Speedup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39703" y="1511300"/>
            <a:ext cx="11713634" cy="422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 sz="5200"/>
            </a:pPr>
            <a:r>
              <a:rPr lang="en-US" sz="3200" dirty="0" smtClean="0"/>
              <a:t>One major motivation of using parallel processing: achieve a speedup</a:t>
            </a:r>
          </a:p>
          <a:p>
            <a:pPr marL="0" indent="0">
              <a:buFont typeface="Arial" panose="020B0604020202020204" pitchFamily="34" charset="0"/>
              <a:buNone/>
              <a:defRPr sz="5200"/>
            </a:pP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  <a:defRPr sz="5200"/>
            </a:pP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  <a:defRPr sz="5200"/>
            </a:pPr>
            <a:r>
              <a:rPr lang="en-US" sz="3200" dirty="0" smtClean="0"/>
              <a:t>For a given problem:</a:t>
            </a:r>
          </a:p>
          <a:p>
            <a:pPr marL="0" indent="0">
              <a:buFont typeface="Arial" panose="020B0604020202020204" pitchFamily="34" charset="0"/>
              <a:buNone/>
              <a:defRPr sz="5200"/>
            </a:pP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2" y="4119033"/>
            <a:ext cx="9901765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0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30"/>
          <p:cNvGrpSpPr>
            <a:grpSpLocks/>
          </p:cNvGrpSpPr>
          <p:nvPr/>
        </p:nvGrpSpPr>
        <p:grpSpPr bwMode="auto">
          <a:xfrm>
            <a:off x="2667000" y="1143000"/>
            <a:ext cx="6400800" cy="4876800"/>
            <a:chOff x="533400" y="1371600"/>
            <a:chExt cx="6400800" cy="4876800"/>
          </a:xfrm>
        </p:grpSpPr>
        <p:sp>
          <p:nvSpPr>
            <p:cNvPr id="48138" name="Isosceles Triangle 6"/>
            <p:cNvSpPr>
              <a:spLocks noChangeArrowheads="1"/>
            </p:cNvSpPr>
            <p:nvPr/>
          </p:nvSpPr>
          <p:spPr bwMode="auto">
            <a:xfrm>
              <a:off x="1447800" y="1371600"/>
              <a:ext cx="1143000" cy="1371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8139" name="Isosceles Triangle 7"/>
            <p:cNvSpPr>
              <a:spLocks noChangeArrowheads="1"/>
            </p:cNvSpPr>
            <p:nvPr/>
          </p:nvSpPr>
          <p:spPr bwMode="auto">
            <a:xfrm>
              <a:off x="2590800" y="1371600"/>
              <a:ext cx="1143000" cy="1371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8140" name="Isosceles Triangle 8"/>
            <p:cNvSpPr>
              <a:spLocks noChangeArrowheads="1"/>
            </p:cNvSpPr>
            <p:nvPr/>
          </p:nvSpPr>
          <p:spPr bwMode="auto">
            <a:xfrm>
              <a:off x="3733800" y="1371600"/>
              <a:ext cx="1143000" cy="1371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48141" name="Isosceles Triangle 9"/>
            <p:cNvSpPr>
              <a:spLocks noChangeArrowheads="1"/>
            </p:cNvSpPr>
            <p:nvPr/>
          </p:nvSpPr>
          <p:spPr bwMode="auto">
            <a:xfrm>
              <a:off x="4876800" y="1371600"/>
              <a:ext cx="1143000" cy="13716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5000"/>
                <a:buFont typeface="Monotype Sorts" pitchFamily="-84" charset="2"/>
                <a:buChar char="u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Monotype Sorts" pitchFamily="-84" charset="2"/>
                <a:buChar char="t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1" name="Trapezoid 10"/>
            <p:cNvSpPr/>
            <p:nvPr/>
          </p:nvSpPr>
          <p:spPr bwMode="auto">
            <a:xfrm>
              <a:off x="1371600" y="2743200"/>
              <a:ext cx="4724400" cy="304800"/>
            </a:xfrm>
            <a:prstGeom prst="trapezoid">
              <a:avLst>
                <a:gd name="adj" fmla="val 26047"/>
              </a:avLst>
            </a:prstGeom>
            <a:solidFill>
              <a:srgbClr val="0070C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13" name="Trapezoid 12"/>
            <p:cNvSpPr/>
            <p:nvPr/>
          </p:nvSpPr>
          <p:spPr bwMode="auto">
            <a:xfrm>
              <a:off x="533400" y="4191000"/>
              <a:ext cx="6400800" cy="2057400"/>
            </a:xfrm>
            <a:prstGeom prst="trapezoid">
              <a:avLst/>
            </a:prstGeom>
            <a:solidFill>
              <a:srgbClr val="FFFF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</a:endParaRPr>
            </a:p>
          </p:txBody>
        </p:sp>
        <p:cxnSp>
          <p:nvCxnSpPr>
            <p:cNvPr id="48144" name="Straight Connector 18"/>
            <p:cNvCxnSpPr>
              <a:cxnSpLocks noChangeShapeType="1"/>
              <a:endCxn id="48138" idx="5"/>
            </p:cNvCxnSpPr>
            <p:nvPr/>
          </p:nvCxnSpPr>
          <p:spPr bwMode="auto">
            <a:xfrm>
              <a:off x="1752600" y="2057400"/>
              <a:ext cx="55245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5" name="Straight Connector 20"/>
            <p:cNvCxnSpPr>
              <a:cxnSpLocks noChangeShapeType="1"/>
            </p:cNvCxnSpPr>
            <p:nvPr/>
          </p:nvCxnSpPr>
          <p:spPr bwMode="auto">
            <a:xfrm>
              <a:off x="2895600" y="2057400"/>
              <a:ext cx="55245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6" name="Straight Connector 21"/>
            <p:cNvCxnSpPr>
              <a:cxnSpLocks noChangeShapeType="1"/>
            </p:cNvCxnSpPr>
            <p:nvPr/>
          </p:nvCxnSpPr>
          <p:spPr bwMode="auto">
            <a:xfrm>
              <a:off x="4038600" y="2057400"/>
              <a:ext cx="55245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7" name="Straight Connector 22"/>
            <p:cNvCxnSpPr>
              <a:cxnSpLocks noChangeShapeType="1"/>
            </p:cNvCxnSpPr>
            <p:nvPr/>
          </p:nvCxnSpPr>
          <p:spPr bwMode="auto">
            <a:xfrm>
              <a:off x="5181600" y="2057400"/>
              <a:ext cx="55245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8" name="Straight Connector 24"/>
            <p:cNvCxnSpPr>
              <a:cxnSpLocks noChangeShapeType="1"/>
            </p:cNvCxnSpPr>
            <p:nvPr/>
          </p:nvCxnSpPr>
          <p:spPr bwMode="auto">
            <a:xfrm>
              <a:off x="1600200" y="2362200"/>
              <a:ext cx="83820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9" name="Straight Connector 26"/>
            <p:cNvCxnSpPr>
              <a:cxnSpLocks noChangeShapeType="1"/>
            </p:cNvCxnSpPr>
            <p:nvPr/>
          </p:nvCxnSpPr>
          <p:spPr bwMode="auto">
            <a:xfrm>
              <a:off x="2743200" y="2362200"/>
              <a:ext cx="83820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50" name="Straight Connector 27"/>
            <p:cNvCxnSpPr>
              <a:cxnSpLocks noChangeShapeType="1"/>
            </p:cNvCxnSpPr>
            <p:nvPr/>
          </p:nvCxnSpPr>
          <p:spPr bwMode="auto">
            <a:xfrm>
              <a:off x="3886200" y="2362200"/>
              <a:ext cx="83820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51" name="Straight Connector 28"/>
            <p:cNvCxnSpPr>
              <a:cxnSpLocks noChangeShapeType="1"/>
            </p:cNvCxnSpPr>
            <p:nvPr/>
          </p:nvCxnSpPr>
          <p:spPr bwMode="auto">
            <a:xfrm>
              <a:off x="5029200" y="2362200"/>
              <a:ext cx="838200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rapezoid 29"/>
            <p:cNvSpPr/>
            <p:nvPr/>
          </p:nvSpPr>
          <p:spPr bwMode="auto">
            <a:xfrm>
              <a:off x="1066800" y="3048000"/>
              <a:ext cx="5334000" cy="1143000"/>
            </a:xfrm>
            <a:prstGeom prst="trapezoid">
              <a:avLst/>
            </a:prstGeom>
            <a:solidFill>
              <a:srgbClr val="0070C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</a:endParaRPr>
            </a:p>
          </p:txBody>
        </p:sp>
      </p:grpSp>
      <p:sp>
        <p:nvSpPr>
          <p:cNvPr id="48131" name="TextBox 31"/>
          <p:cNvSpPr txBox="1">
            <a:spLocks noChangeArrowheads="1"/>
          </p:cNvSpPr>
          <p:nvPr/>
        </p:nvSpPr>
        <p:spPr bwMode="auto">
          <a:xfrm>
            <a:off x="8001001" y="1295401"/>
            <a:ext cx="823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</a:rPr>
              <a:t>Register</a:t>
            </a:r>
          </a:p>
        </p:txBody>
      </p:sp>
      <p:sp>
        <p:nvSpPr>
          <p:cNvPr id="48132" name="TextBox 32"/>
          <p:cNvSpPr txBox="1">
            <a:spLocks noChangeArrowheads="1"/>
          </p:cNvSpPr>
          <p:nvPr/>
        </p:nvSpPr>
        <p:spPr bwMode="auto">
          <a:xfrm>
            <a:off x="8077201" y="1828801"/>
            <a:ext cx="919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</a:rPr>
              <a:t>L1 Cache</a:t>
            </a:r>
          </a:p>
        </p:txBody>
      </p:sp>
      <p:sp>
        <p:nvSpPr>
          <p:cNvPr id="48133" name="TextBox 33"/>
          <p:cNvSpPr txBox="1">
            <a:spLocks noChangeArrowheads="1"/>
          </p:cNvSpPr>
          <p:nvPr/>
        </p:nvSpPr>
        <p:spPr bwMode="auto">
          <a:xfrm>
            <a:off x="8153401" y="2133601"/>
            <a:ext cx="919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</a:rPr>
              <a:t>L2 Cache</a:t>
            </a:r>
          </a:p>
        </p:txBody>
      </p:sp>
      <p:sp>
        <p:nvSpPr>
          <p:cNvPr id="48134" name="TextBox 34"/>
          <p:cNvSpPr txBox="1">
            <a:spLocks noChangeArrowheads="1"/>
          </p:cNvSpPr>
          <p:nvPr/>
        </p:nvSpPr>
        <p:spPr bwMode="auto">
          <a:xfrm>
            <a:off x="5410201" y="2514601"/>
            <a:ext cx="919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1">
                <a:solidFill>
                  <a:srgbClr val="FFFF00"/>
                </a:solidFill>
              </a:rPr>
              <a:t>L3</a:t>
            </a:r>
            <a:r>
              <a:rPr lang="en-US" altLang="en-US" sz="1400" b="1">
                <a:solidFill>
                  <a:srgbClr val="000000"/>
                </a:solidFill>
              </a:rPr>
              <a:t> </a:t>
            </a:r>
            <a:r>
              <a:rPr lang="en-US" altLang="en-US" sz="1400" b="1">
                <a:solidFill>
                  <a:srgbClr val="FFFF00"/>
                </a:solidFill>
              </a:rPr>
              <a:t>Cache</a:t>
            </a:r>
          </a:p>
        </p:txBody>
      </p:sp>
      <p:sp>
        <p:nvSpPr>
          <p:cNvPr id="48135" name="TextBox 35"/>
          <p:cNvSpPr txBox="1">
            <a:spLocks noChangeArrowheads="1"/>
          </p:cNvSpPr>
          <p:nvPr/>
        </p:nvSpPr>
        <p:spPr bwMode="auto">
          <a:xfrm>
            <a:off x="5486400" y="3200400"/>
            <a:ext cx="820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00"/>
                </a:solidFill>
              </a:rPr>
              <a:t>DRAM</a:t>
            </a:r>
          </a:p>
        </p:txBody>
      </p:sp>
      <p:sp>
        <p:nvSpPr>
          <p:cNvPr id="48136" name="TextBox 36"/>
          <p:cNvSpPr txBox="1">
            <a:spLocks noChangeArrowheads="1"/>
          </p:cNvSpPr>
          <p:nvPr/>
        </p:nvSpPr>
        <p:spPr bwMode="auto">
          <a:xfrm>
            <a:off x="5410201" y="4800600"/>
            <a:ext cx="1217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48137" name="TextBox 37"/>
          <p:cNvSpPr txBox="1">
            <a:spLocks noChangeArrowheads="1"/>
          </p:cNvSpPr>
          <p:nvPr/>
        </p:nvSpPr>
        <p:spPr bwMode="auto">
          <a:xfrm>
            <a:off x="3733800" y="762001"/>
            <a:ext cx="452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-84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Monotype Sorts" pitchFamily="-84" charset="2"/>
              <a:buChar char="t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</a:rPr>
              <a:t>Core 1    Core 2    Core 3   Core 4</a:t>
            </a:r>
          </a:p>
        </p:txBody>
      </p:sp>
    </p:spTree>
    <p:extLst>
      <p:ext uri="{BB962C8B-B14F-4D97-AF65-F5344CB8AC3E}">
        <p14:creationId xmlns:p14="http://schemas.microsoft.com/office/powerpoint/2010/main" val="90767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1"/>
          <p:cNvSpPr txBox="1">
            <a:spLocks/>
          </p:cNvSpPr>
          <p:nvPr/>
        </p:nvSpPr>
        <p:spPr>
          <a:xfrm>
            <a:off x="838200" y="563033"/>
            <a:ext cx="10405533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Intel </a:t>
            </a:r>
            <a:r>
              <a:rPr lang="en-US" b="1" dirty="0" err="1" smtClean="0">
                <a:latin typeface="+mn-lt"/>
              </a:rPr>
              <a:t>Haswell</a:t>
            </a:r>
            <a:r>
              <a:rPr lang="en-US" b="1" dirty="0" smtClean="0">
                <a:latin typeface="+mn-lt"/>
              </a:rPr>
              <a:t> (2013)</a:t>
            </a:r>
            <a:endParaRPr lang="en-US" b="1" dirty="0">
              <a:latin typeface="+mn-lt"/>
            </a:endParaRPr>
          </a:p>
        </p:txBody>
      </p:sp>
      <p:sp>
        <p:nvSpPr>
          <p:cNvPr id="3" name="Shape 292"/>
          <p:cNvSpPr txBox="1">
            <a:spLocks/>
          </p:cNvSpPr>
          <p:nvPr/>
        </p:nvSpPr>
        <p:spPr>
          <a:xfrm>
            <a:off x="127000" y="1993900"/>
            <a:ext cx="10405533" cy="901700"/>
          </a:xfrm>
          <a:prstGeom prst="rect">
            <a:avLst/>
          </a:prstGeom>
        </p:spPr>
        <p:txBody>
          <a:bodyPr/>
          <a:lstStyle>
            <a:lvl1pPr marL="1435100" indent="-635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Quad-core CPU + multi-core GPU integrated on one chip</a:t>
            </a:r>
            <a:endParaRPr lang="en-US" b="1" dirty="0"/>
          </a:p>
        </p:txBody>
      </p:sp>
      <p:pic>
        <p:nvPicPr>
          <p:cNvPr id="4" name="Screen Shot 2014-01-12 at 12.32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2895600"/>
            <a:ext cx="10400482" cy="3962400"/>
          </a:xfrm>
          <a:prstGeom prst="rect">
            <a:avLst/>
          </a:prstGeom>
          <a:ln w="12700">
            <a:miter lim="400000"/>
          </a:ln>
          <a:effectLst>
            <a:outerShdw blurRad="88900" dist="50800" dir="246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950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5"/>
          <p:cNvSpPr txBox="1">
            <a:spLocks/>
          </p:cNvSpPr>
          <p:nvPr/>
        </p:nvSpPr>
        <p:spPr>
          <a:xfrm>
            <a:off x="838200" y="393700"/>
            <a:ext cx="8813800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NVIDIA Kepler GTX 780 GPU (2013)</a:t>
            </a:r>
            <a:endParaRPr lang="en-US" b="1" dirty="0">
              <a:latin typeface="+mn-lt"/>
            </a:endParaRPr>
          </a:p>
        </p:txBody>
      </p:sp>
      <p:sp>
        <p:nvSpPr>
          <p:cNvPr id="3" name="Shape 296"/>
          <p:cNvSpPr txBox="1">
            <a:spLocks/>
          </p:cNvSpPr>
          <p:nvPr/>
        </p:nvSpPr>
        <p:spPr>
          <a:xfrm>
            <a:off x="469899" y="1337733"/>
            <a:ext cx="7167034" cy="142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099" indent="-800099">
              <a:spcBef>
                <a:spcPts val="100"/>
              </a:spcBef>
              <a:defRPr sz="5400"/>
            </a:pPr>
            <a:r>
              <a:rPr lang="en-US" sz="3600" dirty="0" smtClean="0"/>
              <a:t>Twelve major processing blocks</a:t>
            </a:r>
          </a:p>
          <a:p>
            <a:pPr marL="0" indent="0">
              <a:spcBef>
                <a:spcPts val="100"/>
              </a:spcBef>
              <a:buFont typeface="Arial" panose="020B0604020202020204" pitchFamily="34" charset="0"/>
              <a:buNone/>
              <a:defRPr sz="4600"/>
            </a:pPr>
            <a:r>
              <a:rPr lang="en-US" sz="3600" dirty="0" smtClean="0"/>
              <a:t>(but  much more parallelism to use...) </a:t>
            </a:r>
            <a:endParaRPr lang="en-US" sz="3600" dirty="0"/>
          </a:p>
        </p:txBody>
      </p:sp>
      <p:pic>
        <p:nvPicPr>
          <p:cNvPr id="4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4534" y="2455333"/>
            <a:ext cx="6688666" cy="4175125"/>
          </a:xfrm>
          <a:prstGeom prst="rect">
            <a:avLst/>
          </a:prstGeom>
          <a:ln w="12700">
            <a:miter lim="400000"/>
          </a:ln>
          <a:effectLst>
            <a:outerShdw blurRad="50800" dist="50800" dir="2880000" rotWithShape="0">
              <a:srgbClr val="000000">
                <a:alpha val="75000"/>
              </a:srgbClr>
            </a:outerShdw>
          </a:effectLst>
        </p:spPr>
      </p:pic>
      <p:sp>
        <p:nvSpPr>
          <p:cNvPr id="5" name="Shape 298"/>
          <p:cNvSpPr/>
          <p:nvPr/>
        </p:nvSpPr>
        <p:spPr>
          <a:xfrm>
            <a:off x="9114367" y="5041900"/>
            <a:ext cx="2374900" cy="952500"/>
          </a:xfrm>
          <a:prstGeom prst="rect">
            <a:avLst/>
          </a:prstGeom>
          <a:ln w="76200">
            <a:solidFill>
              <a:srgbClr val="E32400"/>
            </a:solidFill>
            <a:miter lim="400000"/>
          </a:ln>
          <a:effectLst>
            <a:outerShdw blurRad="63500" dist="50800" dir="246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817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02"/>
          <p:cNvSpPr txBox="1">
            <a:spLocks/>
          </p:cNvSpPr>
          <p:nvPr/>
        </p:nvSpPr>
        <p:spPr>
          <a:xfrm>
            <a:off x="838200" y="393700"/>
            <a:ext cx="1072498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Mobile parallel processing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9" name="Shape 303"/>
          <p:cNvSpPr txBox="1">
            <a:spLocks/>
          </p:cNvSpPr>
          <p:nvPr/>
        </p:nvSpPr>
        <p:spPr>
          <a:xfrm>
            <a:off x="160867" y="1423968"/>
            <a:ext cx="1140232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435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1082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7686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4417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30000"/>
              <a:buFontTx/>
              <a:buChar char="-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1148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7879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4610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134100" marR="0" indent="-635000" algn="l" defTabSz="8255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 sz="5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435100" marR="0" lvl="0" indent="-635000" algn="l" defTabSz="8255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20000"/>
              <a:buFont typeface="Lucida Grande"/>
              <a:buChar char="▪"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Power constraints heavily influence design of mobile systems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10" name="Shape 304"/>
          <p:cNvSpPr/>
          <p:nvPr/>
        </p:nvSpPr>
        <p:spPr>
          <a:xfrm>
            <a:off x="7128934" y="5716522"/>
            <a:ext cx="479213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825500" hangingPunct="0">
              <a:defRPr sz="3200" b="1">
                <a:latin typeface="+mj-lt"/>
                <a:ea typeface="+mj-ea"/>
                <a:cs typeface="+mj-cs"/>
                <a:sym typeface="Helvetica"/>
              </a:defRPr>
            </a:pPr>
            <a:r>
              <a:rPr sz="2000" b="1" kern="0" dirty="0">
                <a:solidFill>
                  <a:srgbClr val="000000"/>
                </a:solidFill>
                <a:ea typeface="+mj-ea"/>
                <a:cs typeface="Helvetica"/>
                <a:sym typeface="Helvetica"/>
              </a:rPr>
              <a:t>NVIDIA </a:t>
            </a:r>
            <a:r>
              <a:rPr sz="2000" b="1" kern="0" dirty="0" err="1">
                <a:solidFill>
                  <a:srgbClr val="000000"/>
                </a:solidFill>
                <a:ea typeface="+mj-ea"/>
                <a:cs typeface="Helvetica"/>
                <a:sym typeface="Helvetica"/>
              </a:rPr>
              <a:t>Tegra</a:t>
            </a:r>
            <a:r>
              <a:rPr sz="2000" b="1" kern="0" dirty="0">
                <a:solidFill>
                  <a:srgbClr val="000000"/>
                </a:solidFill>
                <a:ea typeface="+mj-ea"/>
                <a:cs typeface="Helvetica"/>
                <a:sym typeface="Helvetica"/>
              </a:rPr>
              <a:t> 4:</a:t>
            </a:r>
          </a:p>
          <a:p>
            <a:pPr algn="ctr" defTabSz="825500" hangingPunct="0">
              <a:defRPr sz="3200" b="1">
                <a:latin typeface="+mj-lt"/>
                <a:ea typeface="+mj-ea"/>
                <a:cs typeface="+mj-cs"/>
                <a:sym typeface="Helvetica"/>
              </a:defRPr>
            </a:pPr>
            <a:r>
              <a:rPr sz="2000" b="1" kern="0" dirty="0">
                <a:solidFill>
                  <a:srgbClr val="000000"/>
                </a:solidFill>
                <a:ea typeface="+mj-ea"/>
                <a:cs typeface="Helvetica"/>
                <a:sym typeface="Helvetica"/>
              </a:rPr>
              <a:t>Quad core CPU + GPU + image processor...</a:t>
            </a:r>
          </a:p>
        </p:txBody>
      </p:sp>
      <p:sp>
        <p:nvSpPr>
          <p:cNvPr id="11" name="Shape 305"/>
          <p:cNvSpPr/>
          <p:nvPr/>
        </p:nvSpPr>
        <p:spPr>
          <a:xfrm>
            <a:off x="397934" y="5562633"/>
            <a:ext cx="62230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 hangingPunct="0">
              <a:defRPr sz="3200" b="1">
                <a:latin typeface="+mj-lt"/>
                <a:ea typeface="+mj-ea"/>
                <a:cs typeface="+mj-cs"/>
                <a:sym typeface="Helvetica"/>
              </a:defRPr>
            </a:pPr>
            <a:r>
              <a:rPr sz="2000" b="1" kern="0" dirty="0">
                <a:solidFill>
                  <a:srgbClr val="000000"/>
                </a:solidFill>
                <a:ea typeface="+mj-ea"/>
                <a:cs typeface="Helvetica"/>
                <a:sym typeface="Helvetica"/>
              </a:rPr>
              <a:t>Apple A7: (in iPhone 5s and modern iPad)</a:t>
            </a:r>
          </a:p>
          <a:p>
            <a:pPr algn="ctr" defTabSz="825500" hangingPunct="0">
              <a:defRPr sz="3200" b="1">
                <a:latin typeface="+mj-lt"/>
                <a:ea typeface="+mj-ea"/>
                <a:cs typeface="+mj-cs"/>
                <a:sym typeface="Helvetica"/>
              </a:defRPr>
            </a:pPr>
            <a:r>
              <a:rPr sz="2000" b="1" kern="0" dirty="0">
                <a:solidFill>
                  <a:srgbClr val="000000"/>
                </a:solidFill>
                <a:ea typeface="+mj-ea"/>
                <a:cs typeface="Helvetica"/>
                <a:sym typeface="Helvetica"/>
              </a:rPr>
              <a:t>Dual-core CPU + GPU + image processor and more on one chip</a:t>
            </a:r>
          </a:p>
        </p:txBody>
      </p:sp>
      <p:pic>
        <p:nvPicPr>
          <p:cNvPr id="12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467" y="2943264"/>
            <a:ext cx="4495800" cy="2523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creen Shot 2014-01-12 at 12.47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400" y="2919432"/>
            <a:ext cx="3875778" cy="23029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4303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0"/>
          <p:cNvSpPr txBox="1">
            <a:spLocks/>
          </p:cNvSpPr>
          <p:nvPr/>
        </p:nvSpPr>
        <p:spPr>
          <a:xfrm>
            <a:off x="-1" y="882980"/>
            <a:ext cx="12056534" cy="3553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indent="0">
              <a:buNone/>
            </a:pPr>
            <a:r>
              <a:rPr lang="en-US" sz="4000" b="1" dirty="0" smtClean="0"/>
              <a:t>Today: clusters of CPUs + GPUs</a:t>
            </a:r>
          </a:p>
          <a:p>
            <a:pPr marL="1435100" indent="-635000"/>
            <a:r>
              <a:rPr lang="en-US" sz="2400" b="1" dirty="0" smtClean="0"/>
              <a:t>No 1: World’s Fastest Supercomputing Center: “</a:t>
            </a:r>
            <a:r>
              <a:rPr lang="en-US" sz="2400" b="1" dirty="0" err="1" smtClean="0"/>
              <a:t>Fugaku</a:t>
            </a:r>
            <a:r>
              <a:rPr lang="en-US" sz="2400" b="1" dirty="0" smtClean="0"/>
              <a:t>” in Kobe, Japan, June 22, 2020</a:t>
            </a:r>
            <a:endParaRPr lang="en-US" sz="2400" b="1" dirty="0"/>
          </a:p>
          <a:p>
            <a:pPr marL="1892300" lvl="1" indent="-635000"/>
            <a:r>
              <a:rPr lang="en-US" sz="2000" b="1" dirty="0" smtClean="0"/>
              <a:t>Fujitsu 48-cores, Performance: 415 </a:t>
            </a:r>
            <a:r>
              <a:rPr lang="en-US" sz="2000" b="1" dirty="0" err="1" smtClean="0"/>
              <a:t>PetaFlops</a:t>
            </a:r>
            <a:r>
              <a:rPr lang="en-US" sz="2000" b="1" dirty="0" smtClean="0"/>
              <a:t> in specific high-performance machine, outperformed second fastest by 2.8x.</a:t>
            </a:r>
          </a:p>
          <a:p>
            <a:pPr marL="1435100" indent="-635000"/>
            <a:r>
              <a:rPr lang="en-US" sz="2400" b="1" dirty="0" smtClean="0"/>
              <a:t>No 2: “Summit” in Tennessee, US, Oak Ridge National Laboratory (ORNL), 2018</a:t>
            </a:r>
          </a:p>
          <a:p>
            <a:pPr marL="1892300" lvl="1" indent="-635000"/>
            <a:r>
              <a:rPr lang="en-US" sz="2000" b="1" dirty="0" smtClean="0"/>
              <a:t>IBM-built, Perf: 148 </a:t>
            </a:r>
            <a:r>
              <a:rPr lang="en-US" sz="2000" b="1" dirty="0" err="1" smtClean="0"/>
              <a:t>PetaFlops</a:t>
            </a:r>
            <a:r>
              <a:rPr lang="en-US" sz="2000" b="1" dirty="0" smtClean="0"/>
              <a:t> in HPM, </a:t>
            </a:r>
          </a:p>
          <a:p>
            <a:pPr marL="1892300" lvl="1" indent="-635000"/>
            <a:r>
              <a:rPr lang="en-US" sz="2000" b="1" dirty="0" smtClean="0"/>
              <a:t>4,356 </a:t>
            </a:r>
            <a:r>
              <a:rPr lang="en-US" sz="2000" b="1" dirty="0"/>
              <a:t>nodes, each </a:t>
            </a:r>
            <a:r>
              <a:rPr lang="en-US" sz="2000" b="1" dirty="0" smtClean="0"/>
              <a:t>with </a:t>
            </a:r>
            <a:r>
              <a:rPr lang="en-US" sz="2000" b="1" dirty="0"/>
              <a:t>two 22-core Power9 CPUs, and six NVIDIA Tesla V100 GPUs. The nodes are connected with a </a:t>
            </a:r>
            <a:r>
              <a:rPr lang="en-US" sz="2000" b="1" dirty="0" err="1"/>
              <a:t>Mellanox</a:t>
            </a:r>
            <a:r>
              <a:rPr lang="en-US" sz="2000" b="1" dirty="0"/>
              <a:t> dual-rail EDR </a:t>
            </a:r>
            <a:r>
              <a:rPr lang="en-US" sz="2000" b="1" dirty="0" err="1"/>
              <a:t>InfiniBand</a:t>
            </a:r>
            <a:r>
              <a:rPr lang="en-US" sz="2000" b="1" dirty="0"/>
              <a:t> network. </a:t>
            </a:r>
            <a:endParaRPr lang="en-US" sz="2000" b="1" dirty="0" smtClean="0"/>
          </a:p>
          <a:p>
            <a:pPr marL="1143000" indent="-342900"/>
            <a:endParaRPr lang="en-US" sz="2400" b="1" dirty="0"/>
          </a:p>
        </p:txBody>
      </p:sp>
      <p:pic>
        <p:nvPicPr>
          <p:cNvPr id="4" name="blacklight_crp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3600" y="4741332"/>
            <a:ext cx="3708400" cy="2116667"/>
          </a:xfrm>
          <a:prstGeom prst="rect">
            <a:avLst/>
          </a:prstGeom>
          <a:ln w="12700">
            <a:miter lim="400000"/>
          </a:ln>
          <a:effectLst>
            <a:outerShdw blurRad="50800" dist="38100" dir="5520000" rotWithShape="0">
              <a:srgbClr val="000000">
                <a:alpha val="50000"/>
              </a:srgbClr>
            </a:outerShdw>
          </a:effectLst>
        </p:spPr>
      </p:pic>
      <p:sp>
        <p:nvSpPr>
          <p:cNvPr id="8" name="Shape 309"/>
          <p:cNvSpPr txBox="1">
            <a:spLocks/>
          </p:cNvSpPr>
          <p:nvPr/>
        </p:nvSpPr>
        <p:spPr>
          <a:xfrm>
            <a:off x="313267" y="70184"/>
            <a:ext cx="5190067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+mn-lt"/>
              </a:rPr>
              <a:t>Supercomputing</a:t>
            </a:r>
            <a:endParaRPr lang="en-US" sz="4800" b="1" dirty="0">
              <a:latin typeface="+mn-lt"/>
            </a:endParaRPr>
          </a:p>
        </p:txBody>
      </p:sp>
      <p:sp>
        <p:nvSpPr>
          <p:cNvPr id="9" name="Shape 310"/>
          <p:cNvSpPr txBox="1">
            <a:spLocks/>
          </p:cNvSpPr>
          <p:nvPr/>
        </p:nvSpPr>
        <p:spPr>
          <a:xfrm>
            <a:off x="0" y="4436534"/>
            <a:ext cx="8483600" cy="2387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5100" indent="-635000"/>
            <a:r>
              <a:rPr lang="en-US" sz="2400" b="1" dirty="0" smtClean="0"/>
              <a:t>No 3: “Sierra” in Livermore, California, US, 2018</a:t>
            </a:r>
          </a:p>
          <a:p>
            <a:pPr marL="1892300" lvl="1" indent="-635000"/>
            <a:r>
              <a:rPr lang="en-US" sz="2000" b="1" dirty="0" smtClean="0"/>
              <a:t>IBM-built, Perf: 94 </a:t>
            </a:r>
            <a:r>
              <a:rPr lang="en-US" sz="2000" b="1" dirty="0" err="1" smtClean="0"/>
              <a:t>PetaFlops</a:t>
            </a:r>
            <a:r>
              <a:rPr lang="en-US" sz="2000" b="1" dirty="0" smtClean="0"/>
              <a:t> in HPM, </a:t>
            </a:r>
          </a:p>
          <a:p>
            <a:pPr marL="1892300" lvl="1" indent="-635000"/>
            <a:r>
              <a:rPr lang="en-US" sz="2000" b="1" dirty="0" smtClean="0"/>
              <a:t>Nodes: each with 2 CPUs and 4 GPUs,. </a:t>
            </a:r>
            <a:r>
              <a:rPr lang="en-US" sz="2000" b="1" dirty="0"/>
              <a:t>The nodes are connected with </a:t>
            </a:r>
            <a:r>
              <a:rPr lang="en-US" sz="2000" b="1" dirty="0" smtClean="0"/>
              <a:t>EDR </a:t>
            </a:r>
            <a:r>
              <a:rPr lang="en-US" sz="2000" b="1" dirty="0" err="1"/>
              <a:t>InfiniBand</a:t>
            </a:r>
            <a:r>
              <a:rPr lang="en-US" sz="2000" b="1" dirty="0"/>
              <a:t> network. </a:t>
            </a:r>
            <a:endParaRPr lang="en-US" sz="2000" b="1" dirty="0" smtClean="0"/>
          </a:p>
          <a:p>
            <a:pPr marL="1435100" indent="-635000"/>
            <a:r>
              <a:rPr lang="en-US" sz="2400" b="1" dirty="0" smtClean="0"/>
              <a:t>No 4: “</a:t>
            </a:r>
            <a:r>
              <a:rPr lang="en-US" sz="2400" b="1" dirty="0" err="1" smtClean="0"/>
              <a:t>SunWay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TaihuLight</a:t>
            </a:r>
            <a:r>
              <a:rPr lang="en-US" sz="2400" b="1" dirty="0" smtClean="0"/>
              <a:t>”, Jiangsu, China, Nov. 2016</a:t>
            </a:r>
          </a:p>
          <a:p>
            <a:pPr marL="1892300" lvl="1" indent="-635000"/>
            <a:r>
              <a:rPr lang="en-US" sz="2000" b="1" dirty="0" smtClean="0"/>
              <a:t>IBM-built, Perf: 93 </a:t>
            </a:r>
            <a:r>
              <a:rPr lang="en-US" sz="2000" b="1" dirty="0" err="1" smtClean="0"/>
              <a:t>PetaFlops</a:t>
            </a:r>
            <a:r>
              <a:rPr lang="en-US" sz="2000" b="1" dirty="0" smtClean="0"/>
              <a:t> in HPM, </a:t>
            </a:r>
          </a:p>
          <a:p>
            <a:pPr marL="1892300" lvl="1" indent="-635000"/>
            <a:r>
              <a:rPr lang="en-US" sz="2000" b="1" dirty="0" smtClean="0"/>
              <a:t>Nodes: each with 256 CPUs. </a:t>
            </a:r>
          </a:p>
          <a:p>
            <a:pPr marL="1892300" lvl="1" indent="-635000"/>
            <a:endParaRPr lang="en-US" sz="2000" b="1" dirty="0" smtClean="0"/>
          </a:p>
          <a:p>
            <a:pPr marL="1143000" indent="-34290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562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3"/>
          <p:cNvSpPr txBox="1">
            <a:spLocks/>
          </p:cNvSpPr>
          <p:nvPr/>
        </p:nvSpPr>
        <p:spPr>
          <a:xfrm>
            <a:off x="838200" y="393700"/>
            <a:ext cx="16154400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Summary</a:t>
            </a:r>
            <a:endParaRPr lang="en-US" b="1" dirty="0">
              <a:latin typeface="+mn-lt"/>
            </a:endParaRPr>
          </a:p>
        </p:txBody>
      </p:sp>
      <p:sp>
        <p:nvSpPr>
          <p:cNvPr id="3" name="Shape 314"/>
          <p:cNvSpPr txBox="1">
            <a:spLocks/>
          </p:cNvSpPr>
          <p:nvPr/>
        </p:nvSpPr>
        <p:spPr>
          <a:xfrm>
            <a:off x="182880" y="1179406"/>
            <a:ext cx="11819465" cy="5676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5100" indent="-635000"/>
            <a:r>
              <a:rPr lang="en-US" sz="3600" dirty="0" smtClean="0"/>
              <a:t>Single-thread of control performance scaling has ended</a:t>
            </a:r>
          </a:p>
          <a:p>
            <a:pPr marL="1892300" lvl="1" indent="-635000"/>
            <a:r>
              <a:rPr lang="en-US" sz="3200" dirty="0" smtClean="0"/>
              <a:t>To run faster, you will need to use multiple processing elements</a:t>
            </a:r>
          </a:p>
          <a:p>
            <a:pPr marL="1892300" lvl="1" indent="-635000"/>
            <a:r>
              <a:rPr lang="en-US" sz="3200" dirty="0" smtClean="0"/>
              <a:t>The implication of this development is that you need to know how to write parallel code</a:t>
            </a:r>
          </a:p>
          <a:p>
            <a:pPr marL="1537607" indent="-521607">
              <a:spcBef>
                <a:spcPts val="4800"/>
              </a:spcBef>
              <a:defRPr sz="4600"/>
            </a:pPr>
            <a:r>
              <a:rPr lang="en-US" sz="3600" dirty="0" smtClean="0"/>
              <a:t>Writing parallel programs can be challenging</a:t>
            </a:r>
          </a:p>
          <a:p>
            <a:pPr marL="1994807" lvl="1" indent="-521607">
              <a:defRPr sz="4600"/>
            </a:pPr>
            <a:r>
              <a:rPr lang="en-US" sz="3200" dirty="0" smtClean="0"/>
              <a:t>Problem partitioning, communication, synchronization</a:t>
            </a:r>
          </a:p>
          <a:p>
            <a:pPr marL="1994807" lvl="1" indent="-521607">
              <a:defRPr sz="4600"/>
            </a:pPr>
            <a:r>
              <a:rPr lang="en-US" sz="3200" dirty="0" smtClean="0"/>
              <a:t>Knowledge of machine characteristics is important</a:t>
            </a:r>
          </a:p>
        </p:txBody>
      </p:sp>
    </p:spTree>
    <p:extLst>
      <p:ext uri="{BB962C8B-B14F-4D97-AF65-F5344CB8AC3E}">
        <p14:creationId xmlns:p14="http://schemas.microsoft.com/office/powerpoint/2010/main" val="39926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320" y="88236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14400"/>
            </a:pPr>
            <a:r>
              <a:rPr lang="en-US" sz="6000" b="1" dirty="0"/>
              <a:t>DEMO </a:t>
            </a:r>
            <a:r>
              <a:rPr lang="en-US" sz="6000" b="1" dirty="0" smtClean="0"/>
              <a:t>1</a:t>
            </a:r>
          </a:p>
          <a:p>
            <a:pPr algn="ctr">
              <a:defRPr sz="14400"/>
            </a:pPr>
            <a:endParaRPr lang="en-US" sz="6000" b="1" dirty="0"/>
          </a:p>
          <a:p>
            <a:pPr algn="ctr">
              <a:defRPr sz="14400"/>
            </a:pPr>
            <a:endParaRPr lang="en-US" sz="6000" b="1" dirty="0" smtClean="0"/>
          </a:p>
          <a:p>
            <a:pPr algn="ctr">
              <a:defRPr sz="14400"/>
            </a:pPr>
            <a:r>
              <a:rPr lang="en-US" sz="3200" b="1" dirty="0" smtClean="0"/>
              <a:t>Adding up 12 numbers</a:t>
            </a:r>
          </a:p>
          <a:p>
            <a:pPr algn="ctr">
              <a:defRPr sz="14400"/>
            </a:pPr>
            <a:r>
              <a:rPr lang="en-US" sz="3200" b="1" dirty="0" smtClean="0"/>
              <a:t>How Fast?</a:t>
            </a:r>
          </a:p>
          <a:p>
            <a:pPr algn="ctr">
              <a:defRPr sz="14400"/>
            </a:pPr>
            <a:r>
              <a:rPr lang="en-US" sz="3200" b="1" dirty="0" smtClean="0"/>
              <a:t>Simplest Solutions?</a:t>
            </a:r>
          </a:p>
          <a:p>
            <a:pPr algn="ctr">
              <a:defRPr sz="14400"/>
            </a:pPr>
            <a:r>
              <a:rPr lang="en-US" sz="3200" b="1" dirty="0" smtClean="0"/>
              <a:t>Efficiency?</a:t>
            </a:r>
          </a:p>
        </p:txBody>
      </p:sp>
    </p:spTree>
    <p:extLst>
      <p:ext uri="{BB962C8B-B14F-4D97-AF65-F5344CB8AC3E}">
        <p14:creationId xmlns:p14="http://schemas.microsoft.com/office/powerpoint/2010/main" val="260205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7"/>
          <p:cNvSpPr txBox="1">
            <a:spLocks/>
          </p:cNvSpPr>
          <p:nvPr/>
        </p:nvSpPr>
        <p:spPr>
          <a:xfrm>
            <a:off x="838200" y="393700"/>
            <a:ext cx="1052406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Class observations from demo 1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4" name="Shape 78"/>
          <p:cNvSpPr txBox="1">
            <a:spLocks/>
          </p:cNvSpPr>
          <p:nvPr/>
        </p:nvSpPr>
        <p:spPr>
          <a:xfrm>
            <a:off x="372532" y="1693334"/>
            <a:ext cx="11565468" cy="4047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5100" indent="-635000"/>
            <a:r>
              <a:rPr lang="en-US" sz="4000" dirty="0" smtClean="0"/>
              <a:t>Communication limited the maximum speedup achieved</a:t>
            </a:r>
          </a:p>
          <a:p>
            <a:pPr marL="1892300" lvl="1" indent="-635000"/>
            <a:r>
              <a:rPr lang="en-US" sz="3200" dirty="0" smtClean="0"/>
              <a:t>In the demo, communication included the interchange of partial sums.</a:t>
            </a:r>
          </a:p>
          <a:p>
            <a:pPr marL="1435100" indent="-635000"/>
            <a:endParaRPr lang="en-US" sz="4000" dirty="0" smtClean="0"/>
          </a:p>
          <a:p>
            <a:pPr marL="1435100" indent="-635000"/>
            <a:r>
              <a:rPr lang="en-US" sz="4000" dirty="0" smtClean="0"/>
              <a:t>Minimizing the cost of communication improved speedup</a:t>
            </a:r>
          </a:p>
          <a:p>
            <a:pPr marL="1892300" lvl="1" indent="-635000"/>
            <a:r>
              <a:rPr lang="en-US" sz="3200" dirty="0" smtClean="0"/>
              <a:t>Moved “processors” closer together: how?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640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320" y="882363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14400"/>
            </a:pPr>
            <a:r>
              <a:rPr lang="en-US" sz="6000" b="1" dirty="0"/>
              <a:t>DEMO </a:t>
            </a:r>
            <a:r>
              <a:rPr lang="en-US" sz="6000" b="1" dirty="0" smtClean="0"/>
              <a:t>2</a:t>
            </a:r>
          </a:p>
          <a:p>
            <a:pPr algn="ctr">
              <a:defRPr sz="14400"/>
            </a:pPr>
            <a:endParaRPr lang="en-US" sz="6000" b="1" dirty="0"/>
          </a:p>
          <a:p>
            <a:pPr algn="ctr">
              <a:defRPr sz="14400"/>
            </a:pPr>
            <a:r>
              <a:rPr lang="en-US" sz="3200" b="1" dirty="0" smtClean="0"/>
              <a:t>Scaling up to 4 processors:</a:t>
            </a:r>
          </a:p>
          <a:p>
            <a:pPr algn="ctr">
              <a:defRPr sz="14400"/>
            </a:pPr>
            <a:r>
              <a:rPr lang="en-US" sz="3200" b="1" dirty="0" smtClean="0"/>
              <a:t>Adding up 12 numbers</a:t>
            </a:r>
          </a:p>
          <a:p>
            <a:pPr algn="ctr">
              <a:defRPr sz="14400"/>
            </a:pPr>
            <a:r>
              <a:rPr lang="en-US" sz="3200" b="1" dirty="0" smtClean="0"/>
              <a:t>How Fast?</a:t>
            </a:r>
          </a:p>
          <a:p>
            <a:pPr algn="ctr">
              <a:defRPr sz="14400"/>
            </a:pPr>
            <a:r>
              <a:rPr lang="en-US" sz="3200" b="1" dirty="0" smtClean="0"/>
              <a:t>Simplest Solutions?</a:t>
            </a:r>
          </a:p>
          <a:p>
            <a:pPr algn="ctr">
              <a:defRPr sz="14400"/>
            </a:pPr>
            <a:r>
              <a:rPr lang="en-US" sz="3200" b="1" dirty="0" smtClean="0"/>
              <a:t>Efficiency?</a:t>
            </a:r>
          </a:p>
        </p:txBody>
      </p:sp>
    </p:spTree>
    <p:extLst>
      <p:ext uri="{BB962C8B-B14F-4D97-AF65-F5344CB8AC3E}">
        <p14:creationId xmlns:p14="http://schemas.microsoft.com/office/powerpoint/2010/main" val="386694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7"/>
          <p:cNvSpPr txBox="1">
            <a:spLocks/>
          </p:cNvSpPr>
          <p:nvPr/>
        </p:nvSpPr>
        <p:spPr>
          <a:xfrm>
            <a:off x="838200" y="393700"/>
            <a:ext cx="1052406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Helvetica"/>
                <a:sym typeface="Helvetica"/>
              </a:rPr>
              <a:t>Class observations from demo 2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Helvetica"/>
              <a:sym typeface="Helvetica"/>
            </a:endParaRPr>
          </a:p>
        </p:txBody>
      </p:sp>
      <p:sp>
        <p:nvSpPr>
          <p:cNvPr id="3" name="Shape 78"/>
          <p:cNvSpPr txBox="1">
            <a:spLocks/>
          </p:cNvSpPr>
          <p:nvPr/>
        </p:nvSpPr>
        <p:spPr>
          <a:xfrm>
            <a:off x="372532" y="1693334"/>
            <a:ext cx="11565468" cy="4047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5100" indent="-635000"/>
            <a:r>
              <a:rPr lang="en-US" sz="4000" dirty="0" smtClean="0"/>
              <a:t>Imbalance in work assignment limited speed up</a:t>
            </a:r>
          </a:p>
          <a:p>
            <a:pPr marL="1892300" lvl="1" indent="-635000"/>
            <a:r>
              <a:rPr lang="en-US" sz="3200" dirty="0" smtClean="0"/>
              <a:t>Some students (“processors”) ran out work to do (went idle), while others were still working on their assigned task </a:t>
            </a:r>
          </a:p>
          <a:p>
            <a:pPr marL="800100" indent="0">
              <a:buNone/>
            </a:pPr>
            <a:endParaRPr lang="en-US" sz="4000" dirty="0" smtClean="0"/>
          </a:p>
          <a:p>
            <a:pPr marL="1435100" indent="-635000"/>
            <a:r>
              <a:rPr lang="en-US" sz="4000" dirty="0" smtClean="0"/>
              <a:t>Improving the distribution of work improved speedup</a:t>
            </a:r>
          </a:p>
        </p:txBody>
      </p:sp>
    </p:spTree>
    <p:extLst>
      <p:ext uri="{BB962C8B-B14F-4D97-AF65-F5344CB8AC3E}">
        <p14:creationId xmlns:p14="http://schemas.microsoft.com/office/powerpoint/2010/main" val="281196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320" y="882363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14400"/>
            </a:pPr>
            <a:r>
              <a:rPr lang="en-US" sz="6000" b="1" dirty="0"/>
              <a:t>DEMO </a:t>
            </a:r>
            <a:r>
              <a:rPr lang="en-US" sz="6000" b="1" dirty="0" smtClean="0"/>
              <a:t>3</a:t>
            </a:r>
          </a:p>
          <a:p>
            <a:pPr algn="ctr">
              <a:defRPr sz="14400"/>
            </a:pPr>
            <a:endParaRPr lang="en-US" sz="6000" b="1" dirty="0"/>
          </a:p>
          <a:p>
            <a:pPr algn="ctr">
              <a:defRPr sz="14400"/>
            </a:pPr>
            <a:r>
              <a:rPr lang="en-US" sz="3200" b="1" dirty="0" smtClean="0"/>
              <a:t>Massively Parallel Execution</a:t>
            </a:r>
          </a:p>
          <a:p>
            <a:pPr algn="ctr">
              <a:defRPr sz="14400"/>
            </a:pPr>
            <a:r>
              <a:rPr lang="en-US" sz="3200" b="1" dirty="0" smtClean="0"/>
              <a:t>Adding up X numbers</a:t>
            </a:r>
          </a:p>
          <a:p>
            <a:pPr algn="ctr">
              <a:defRPr sz="14400"/>
            </a:pPr>
            <a:r>
              <a:rPr lang="en-US" sz="3200" b="1" dirty="0" smtClean="0"/>
              <a:t>How Fast?</a:t>
            </a:r>
          </a:p>
          <a:p>
            <a:pPr algn="ctr">
              <a:defRPr sz="14400"/>
            </a:pPr>
            <a:r>
              <a:rPr lang="en-US" sz="3200" b="1" dirty="0" smtClean="0"/>
              <a:t>Simplest Solutions?</a:t>
            </a:r>
          </a:p>
          <a:p>
            <a:pPr algn="ctr">
              <a:defRPr sz="14400"/>
            </a:pPr>
            <a:r>
              <a:rPr lang="en-US" sz="3200" b="1" dirty="0" smtClean="0"/>
              <a:t>Efficiency?</a:t>
            </a:r>
          </a:p>
          <a:p>
            <a:pPr algn="ctr">
              <a:defRPr sz="14400"/>
            </a:pPr>
            <a:r>
              <a:rPr lang="en-US" sz="3200" b="1" dirty="0" smtClean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317019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idots">
  <a:themeElements>
    <a:clrScheme name="">
      <a:dk1>
        <a:srgbClr val="000000"/>
      </a:dk1>
      <a:lt1>
        <a:srgbClr val="FFFFFF"/>
      </a:lt1>
      <a:dk2>
        <a:srgbClr val="000000"/>
      </a:dk2>
      <a:lt2>
        <a:srgbClr val="66CCFF"/>
      </a:lt2>
      <a:accent1>
        <a:srgbClr val="FF3300"/>
      </a:accent1>
      <a:accent2>
        <a:srgbClr val="99CCFF"/>
      </a:accent2>
      <a:accent3>
        <a:srgbClr val="FFFFFF"/>
      </a:accent3>
      <a:accent4>
        <a:srgbClr val="000000"/>
      </a:accent4>
      <a:accent5>
        <a:srgbClr val="FFADAA"/>
      </a:accent5>
      <a:accent6>
        <a:srgbClr val="8AB9E7"/>
      </a:accent6>
      <a:hlink>
        <a:srgbClr val="0000CC"/>
      </a:hlink>
      <a:folHlink>
        <a:srgbClr val="CBCBCB"/>
      </a:folHlink>
    </a:clrScheme>
    <a:fontScheme name="Tridot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ridots 1">
        <a:dk1>
          <a:srgbClr val="868686"/>
        </a:dk1>
        <a:lt1>
          <a:srgbClr val="FFCC99"/>
        </a:lt1>
        <a:dk2>
          <a:srgbClr val="000000"/>
        </a:dk2>
        <a:lt2>
          <a:srgbClr val="FF9966"/>
        </a:lt2>
        <a:accent1>
          <a:srgbClr val="669900"/>
        </a:accent1>
        <a:accent2>
          <a:srgbClr val="99CCFF"/>
        </a:accent2>
        <a:accent3>
          <a:srgbClr val="AAAAAA"/>
        </a:accent3>
        <a:accent4>
          <a:srgbClr val="DAAE82"/>
        </a:accent4>
        <a:accent5>
          <a:srgbClr val="B8CAAA"/>
        </a:accent5>
        <a:accent6>
          <a:srgbClr val="8AB9E7"/>
        </a:accent6>
        <a:hlink>
          <a:srgbClr val="FF66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dots 2">
        <a:dk1>
          <a:srgbClr val="000000"/>
        </a:dk1>
        <a:lt1>
          <a:srgbClr val="FDE3BA"/>
        </a:lt1>
        <a:dk2>
          <a:srgbClr val="000000"/>
        </a:dk2>
        <a:lt2>
          <a:srgbClr val="FF9933"/>
        </a:lt2>
        <a:accent1>
          <a:srgbClr val="FF3300"/>
        </a:accent1>
        <a:accent2>
          <a:srgbClr val="99CCFF"/>
        </a:accent2>
        <a:accent3>
          <a:srgbClr val="FEEFD9"/>
        </a:accent3>
        <a:accent4>
          <a:srgbClr val="000000"/>
        </a:accent4>
        <a:accent5>
          <a:srgbClr val="FFADAA"/>
        </a:accent5>
        <a:accent6>
          <a:srgbClr val="8AB9E7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dots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1957</Words>
  <Application>Microsoft Office PowerPoint</Application>
  <PresentationFormat>Widescreen</PresentationFormat>
  <Paragraphs>308</Paragraphs>
  <Slides>45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Helvetica</vt:lpstr>
      <vt:lpstr>Lucida Grande</vt:lpstr>
      <vt:lpstr>Monotype Sorts</vt:lpstr>
      <vt:lpstr>Times New Roman</vt:lpstr>
      <vt:lpstr>Wingdings</vt:lpstr>
      <vt:lpstr>Office Theme</vt:lpstr>
      <vt:lpstr>Tridots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the clock frequency plateau?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 Voltage Effect On CPU Accuracy</vt:lpstr>
      <vt:lpstr>Architectural Changes – Multi-core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kyriakos</dc:creator>
  <cp:lastModifiedBy>kyriakos</cp:lastModifiedBy>
  <cp:revision>59</cp:revision>
  <dcterms:created xsi:type="dcterms:W3CDTF">2020-09-03T03:50:56Z</dcterms:created>
  <dcterms:modified xsi:type="dcterms:W3CDTF">2021-09-01T23:01:10Z</dcterms:modified>
</cp:coreProperties>
</file>